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19"/>
  </p:notesMasterIdLst>
  <p:sldIdLst>
    <p:sldId id="256" r:id="rId2"/>
    <p:sldId id="280" r:id="rId3"/>
    <p:sldId id="278" r:id="rId4"/>
    <p:sldId id="281" r:id="rId5"/>
    <p:sldId id="282" r:id="rId6"/>
    <p:sldId id="279" r:id="rId7"/>
    <p:sldId id="290" r:id="rId8"/>
    <p:sldId id="292" r:id="rId9"/>
    <p:sldId id="293" r:id="rId10"/>
    <p:sldId id="287" r:id="rId11"/>
    <p:sldId id="291" r:id="rId12"/>
    <p:sldId id="283" r:id="rId13"/>
    <p:sldId id="284" r:id="rId14"/>
    <p:sldId id="288" r:id="rId15"/>
    <p:sldId id="289" r:id="rId16"/>
    <p:sldId id="294" r:id="rId17"/>
    <p:sldId id="277"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Open Sans" panose="020B0606030504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21" autoAdjust="0"/>
  </p:normalViewPr>
  <p:slideViewPr>
    <p:cSldViewPr snapToGrid="0">
      <p:cViewPr varScale="1">
        <p:scale>
          <a:sx n="70" d="100"/>
          <a:sy n="70" d="100"/>
        </p:scale>
        <p:origin x="2784" y="5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Hello everyone. Today, I am here to present "Global and Local Explanations for Skin Cancer Diagnosis using Prototypes." This research was a collaborative effort involving Carlos Santiago,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Alceu</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Bissoto</a:t>
            </a:r>
            <a:r>
              <a:rPr lang="en-US" sz="1800" kern="100" dirty="0">
                <a:effectLst/>
                <a:latin typeface="Calibri" panose="020F0502020204030204" pitchFamily="34" charset="0"/>
                <a:ea typeface="Calibri" panose="020F0502020204030204" pitchFamily="34" charset="0"/>
                <a:cs typeface="Arial" panose="020B0604020202020204" pitchFamily="34" charset="0"/>
              </a:rPr>
              <a:t>, Rita Verdelho, Catarina Barata, and myself, Miguel Correia.</a:t>
            </a:r>
          </a:p>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Notice in the image how the model facilitates obtaining a latent representation where the examples of each class are well-clustered, with the centroids of these clusters representing the learned prototypes. Each color represents a different class, with the dots representing samples from the training set and the crosses representing the learned prototypes. This visualization demonstrates how the model effectively groups similar examples and learns meaningful prototypes for each class.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10</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03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In terms of the organization of the experiments, it's important to note that we utilized the ISIC 2019 dataset, which comprises 8 classes. For each class, we employed 20 prototypes, with 10 being global prototypes and 10 being local prototypes. The dataset was divided into 80% for training and 20% for validation, allowing us to effectively train and evaluate the model using this partition. Furthermore, the metrics considered were accuracy, balanced accuracy, and F1-score. The inclusion of balanced accuracy and F1-score is crucial given the dataset's inherent imbalance, ensuring a comprehensive evaluation that accounts for the varying class distribution. These metrics collectively provide a robust assessment of the model's performance in handling the imbalanced nature of the dataset. We employed 5 different CNN architectures and compared the proposed approach with cases where we exclusively utilized either the local or global branch independently. Additionally, we compared against a representative model that functions as a black box, providing no explanations. Furthermore, we compared with other interpretable models like ProtoPNet and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ProtoTree</a:t>
            </a:r>
            <a:r>
              <a:rPr lang="en-US" sz="1800" kern="100" dirty="0">
                <a:effectLst/>
                <a:latin typeface="Calibri" panose="020F0502020204030204" pitchFamily="34" charset="0"/>
                <a:ea typeface="Calibri" panose="020F0502020204030204" pitchFamily="34" charset="0"/>
                <a:cs typeface="Arial" panose="020B0604020202020204" pitchFamily="34" charset="0"/>
              </a:rPr>
              <a:t>, which also offer explanations at the prototype level. This comprehensive comparison allowed us to evaluate the effectiveness and interpretability of our approach relative to various baseline and interpretable models.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11</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44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b="1" kern="100" dirty="0">
                <a:effectLst/>
                <a:latin typeface="Calibri" panose="020F0502020204030204" pitchFamily="34" charset="0"/>
                <a:ea typeface="Calibri" panose="020F0502020204030204" pitchFamily="34" charset="0"/>
                <a:cs typeface="Arial" panose="020B0604020202020204" pitchFamily="34" charset="0"/>
              </a:rPr>
              <a:t>Global Prototypes vs Baseline:</a:t>
            </a:r>
            <a:r>
              <a:rPr lang="en-US" sz="1800" kern="100" dirty="0">
                <a:solidFill>
                  <a:srgbClr val="343541"/>
                </a:solidFill>
                <a:effectLst/>
                <a:latin typeface="Segoe UI" panose="020B0502040204020203" pitchFamily="34" charset="0"/>
                <a:ea typeface="Calibri" panose="020F0502020204030204" pitchFamily="34" charset="0"/>
                <a:cs typeface="Arial" panose="020B0604020202020204" pitchFamily="34" charset="0"/>
              </a:rPr>
              <a:t> </a:t>
            </a:r>
            <a:r>
              <a:rPr lang="en-US" sz="1800" kern="100" dirty="0">
                <a:effectLst/>
                <a:latin typeface="Segoe UI" panose="020B0502040204020203" pitchFamily="34" charset="0"/>
                <a:ea typeface="Calibri" panose="020F0502020204030204" pitchFamily="34" charset="0"/>
                <a:cs typeface="Arial" panose="020B0604020202020204" pitchFamily="34" charset="0"/>
              </a:rPr>
              <a:t>Outperforming the baseline into three out of the five architectures. This demonstrates that making a decision based on comparing the image under diagnosis with similar and representative images of the class to which it belongs, not only provides an easily understandable explanation but also contributes to improved performance levels. Leveraging this approach enhances both interpretability and effectiveness in the diagnostic process.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pPr>
            <a:r>
              <a:rPr lang="en-US" sz="1800" b="1" kern="100" dirty="0">
                <a:effectLst/>
                <a:latin typeface="Calibri" panose="020F0502020204030204" pitchFamily="34" charset="0"/>
                <a:ea typeface="Calibri" panose="020F0502020204030204" pitchFamily="34" charset="0"/>
                <a:cs typeface="Arial" panose="020B0604020202020204" pitchFamily="34" charset="0"/>
              </a:rPr>
              <a:t>Local Prototypes vs ProtoPNet/</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ProtoTree</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Arial" panose="020B0604020202020204" pitchFamily="34" charset="0"/>
              </a:rPr>
              <a:t>Indeed, ProtoPNet demonstrates lower performance compared to the other scenarios, with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ProtoTree</a:t>
            </a:r>
            <a:r>
              <a:rPr lang="en-US" sz="1800" kern="100" dirty="0">
                <a:effectLst/>
                <a:latin typeface="Calibri" panose="020F0502020204030204" pitchFamily="34" charset="0"/>
                <a:ea typeface="Calibri" panose="020F0502020204030204" pitchFamily="34" charset="0"/>
                <a:cs typeface="Arial" panose="020B0604020202020204" pitchFamily="34" charset="0"/>
              </a:rPr>
              <a:t> performing better than ProtoPNet and proving to be the best scenario with ResNet-50 and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EfficientNet</a:t>
            </a:r>
            <a:r>
              <a:rPr lang="en-US" sz="1800" kern="100" dirty="0">
                <a:effectLst/>
                <a:latin typeface="Calibri" panose="020F0502020204030204" pitchFamily="34" charset="0"/>
                <a:ea typeface="Calibri" panose="020F0502020204030204" pitchFamily="34" charset="0"/>
                <a:cs typeface="Arial" panose="020B0604020202020204" pitchFamily="34" charset="0"/>
              </a:rPr>
              <a:t>. However, it's crucial to note that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ProtoTree's</a:t>
            </a:r>
            <a:r>
              <a:rPr lang="en-US" sz="1800" kern="100" dirty="0">
                <a:effectLst/>
                <a:latin typeface="Calibri" panose="020F0502020204030204" pitchFamily="34" charset="0"/>
                <a:ea typeface="Calibri" panose="020F0502020204030204" pitchFamily="34" charset="0"/>
                <a:cs typeface="Arial" panose="020B0604020202020204" pitchFamily="34" charset="0"/>
              </a:rPr>
              <a:t> performance is highly sensitive to the CNN backbone used. Local prototypes showcase better performance than ProtoPNet, and observing the Balanced Accuracy values, we can see how our local branch, even when considered individually, handles the dataset's imbalance better in 3 out of the 5 architectures. This underscores the effectiveness of our proposed approach, particularly the local branch, in dealing with the dataset's inherent imbalanced nature.</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Joint vs Single Models:</a:t>
            </a:r>
            <a:r>
              <a:rPr lang="en-US" sz="1800" kern="100" dirty="0">
                <a:effectLst/>
                <a:latin typeface="Calibri" panose="020F0502020204030204" pitchFamily="34" charset="0"/>
                <a:ea typeface="Calibri" panose="020F0502020204030204" pitchFamily="34" charset="0"/>
                <a:cs typeface="Arial" panose="020B0604020202020204" pitchFamily="34" charset="0"/>
              </a:rPr>
              <a:t> Upon assessing the distinct branches, it becomes evident that the global prototypes consistently surpass the local counterparts. This outcome is somewhat anticipated, given that relying solely on a local analysis may cause us to overlook pertinent contextual cues regarding the lesions. Upon integrating the two branches, we consistently notice an enhancement in performance, implying that each branch holds significant and mutually beneficial information.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12</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06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In this image, we can observe the probability of this image being a vascular lesion, as well as typical cases of this class corresponding to the global prototypes. Additionally, we can see that the region corresponding to the interior of the lesion bears a striking resemblance to the local prototype, representing bluer areas typical of vascular lesions. Note in the red area presented in the activation map.</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13</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03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In this case, we have an example of an image of Actinic Keratosis correctly classified with a probability of 52.5%. Once again, notice the high similarity with lesions of the same class. The central region of the image exhibits a strong resemblance to structures associated with white spots and pinkish tones characteristic of this class.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14</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37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Finally, here we can see an example of melanoma and how similar it is to the global prototypes, displaying these prominent brown tones and a strong resemblance to local features in the image that are representative of this class.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15</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29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In conclusion, this research introduces an innovative methodology for skin cancer diagnosis, offering both global and local explanations to aid in informed decision-making. Our devised model seamlessly combines two interpretable classifiers, leveraging global and local prototypes. Through extensive experimental evaluations employing diverse CNN backbones, our approach has exhibited promising potential, paving the way for a new paradigm in Explainable Artificial Intelligence (XAI) within the domain of medical image analysis, since it was able to outperform non interpretable model and already known interpretable architectures.</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Looking ahead, our future research endeavors involve enhancing the training of local prototypes by incorporating a limited set of annotations. Furthermore, we aim to integrate this model into a user-centric experiment to evaluate the clinical significance of the prototypes and further integrate medical expertise into the system, thereby advancing the applicability and impact of our approach in real-world medical practice.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16</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62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19a1beb58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d19a1beb58_0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gd19a1beb58_0_4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PT"/>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The motivation behind this work is closely related to our desire to have an AI model capable of providing a decision and an explanation, thereby being an interpretable model rather than a black box. We aim for this model to offer an explanation that aligns with how dermatologists think when making a diagnosis.</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In this context, the explanation is achieved through a comparison with similar examples, both on a global and local level. This is because a medical professional can essentially adopt these two approaches: First, they may examine the skin lesion and recognize it as a specific case within a class due to its resemblance to similar past cases. Secondly, they can analyze the image for dermatological characteristics and structures, focusing on localized areas in the image that contribute to the diagnostic conclusion of the lesion.</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other words, this implies that we can have a global explanation aligning with Content-Based Image Retrieval (CBIR) in AI, explaining how the case fits into a broader context of similar cases. Additionally, we can have local explanations aligning with classification, considering patches of the image from an AI perspective. This approach is akin to the criteria of the 7-point checklist or the ABCD rule used by dermatologists.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2</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04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The objective is that given an image, we aim to showcase cases from the same class that are representative of it. We'll refer to these as "global prototypes." Additionally, we aim to present fixed-sized patches from images of the same class as the one we are diagnosing, which are representative of features specific to that class. These will be referred to as "local prototypes."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3</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616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By utilizing the information provided by both global and local prototypes, we aim to effectively conclude, for instance, that a skin lesion image corresponds to a melanoma case. This conclusion can be drawn based on its similarity to typical cases of melanoma we have observed, as well as specific features within the lesion that are characteristic of the class to which it belongs. For instance, we can determine that an image is indeed a melanoma due to its resemblance to similar observed melanoma cases and the presence of characteristic elements such as an atypical pigment network, reticulation, or a blue-white veil within the lesion.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4</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799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In summary, the explanation of the interpretable model we would observe could be outlined as follows: we are able to view the image under diagnosis, along with the probability of it being classified as belonging to a specific class. Additionally, we can observe typical examples of the melanoma class that are similar to this image (global prototypes). Furthermore, we can pinpoint areas of the image, as highlighted by the activation map, that closely resemble typical characteristic parts of this class - the local prototypes.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5</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90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Indeed, in terms of our approach's architecture, we start with an input of a skin lesion image. This image is passed through a CNN backbone, which is shared by both a local branch and a global branch. The backbone is responsible for feature extraction, obtaining a latent representation of the image. Next, within the local branch, we classify the image based on the similarity of its parts, latent representation of images patches, to the local prototypes. Meanwhile, within the global branch, we make a decision by comparing the latent representation of the entire image to the global prototypes. </a:t>
                </a: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final decision of the model takes into account the average decision from both branches, providing a comprehensive and balanced assessment. Note that,  </a:t>
                </a:r>
                <a14:m>
                  <m:oMath xmlns:m="http://schemas.openxmlformats.org/officeDocument/2006/math">
                    <m:sSub>
                      <m:sSubPr>
                        <m:ctrlPr>
                          <a:rPr lang="en-US" sz="1800" i="1" kern="100">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effectLst/>
                            <a:latin typeface="Cambria Math" panose="02040503050406030204" pitchFamily="18" charset="0"/>
                            <a:ea typeface="Calibri" panose="020F0502020204030204" pitchFamily="34" charset="0"/>
                            <a:cs typeface="Arial" panose="020B0604020202020204" pitchFamily="34" charset="0"/>
                          </a:rPr>
                          <m:t>𝐿</m:t>
                        </m:r>
                      </m:e>
                      <m:sub>
                        <m:r>
                          <a:rPr lang="en-US" sz="1800" i="1" kern="100">
                            <a:effectLst/>
                            <a:latin typeface="Cambria Math" panose="02040503050406030204" pitchFamily="18" charset="0"/>
                            <a:ea typeface="Calibri" panose="020F0502020204030204" pitchFamily="34" charset="0"/>
                            <a:cs typeface="Arial" panose="020B0604020202020204" pitchFamily="34" charset="0"/>
                          </a:rPr>
                          <m:t>𝑔𝑙𝑜𝑏𝑎𝑙</m:t>
                        </m:r>
                      </m:sub>
                    </m:sSub>
                  </m:oMath>
                </a14:m>
                <a:r>
                  <a:rPr lang="en-US" sz="1800" kern="100" dirty="0">
                    <a:effectLst/>
                    <a:latin typeface="Calibri" panose="020F0502020204030204" pitchFamily="34" charset="0"/>
                    <a:ea typeface="Times New Roman" panose="02020603050405020304" pitchFamily="18" charset="0"/>
                    <a:cs typeface="Arial" panose="020B0604020202020204" pitchFamily="34" charset="0"/>
                  </a:rPr>
                  <a:t> and </a:t>
                </a:r>
                <a14:m>
                  <m:oMath xmlns:m="http://schemas.openxmlformats.org/officeDocument/2006/math">
                    <m:sSub>
                      <m:sSubPr>
                        <m:ctrlPr>
                          <a:rPr lang="en-US" sz="1800" i="1" kern="100">
                            <a:effectLst/>
                            <a:latin typeface="Cambria Math" panose="02040503050406030204" pitchFamily="18" charset="0"/>
                            <a:ea typeface="Calibri" panose="020F0502020204030204" pitchFamily="34" charset="0"/>
                            <a:cs typeface="Arial" panose="020B0604020202020204" pitchFamily="34" charset="0"/>
                          </a:rPr>
                        </m:ctrlPr>
                      </m:sSubPr>
                      <m:e>
                        <m:r>
                          <a:rPr lang="en-US" sz="1800" i="1" kern="100">
                            <a:effectLst/>
                            <a:latin typeface="Cambria Math" panose="02040503050406030204" pitchFamily="18" charset="0"/>
                            <a:ea typeface="Calibri" panose="020F0502020204030204" pitchFamily="34" charset="0"/>
                            <a:cs typeface="Arial" panose="020B0604020202020204" pitchFamily="34" charset="0"/>
                          </a:rPr>
                          <m:t>𝐿</m:t>
                        </m:r>
                      </m:e>
                      <m:sub>
                        <m:r>
                          <a:rPr lang="en-US" sz="1800" i="1" kern="100">
                            <a:effectLst/>
                            <a:latin typeface="Cambria Math" panose="02040503050406030204" pitchFamily="18" charset="0"/>
                            <a:ea typeface="Calibri" panose="020F0502020204030204" pitchFamily="34" charset="0"/>
                            <a:cs typeface="Arial" panose="020B0604020202020204" pitchFamily="34" charset="0"/>
                          </a:rPr>
                          <m:t>𝑙𝑜𝑐𝑎𝑙</m:t>
                        </m:r>
                        <m:r>
                          <a:rPr lang="en-US" sz="1800" i="1" kern="100">
                            <a:effectLst/>
                            <a:latin typeface="Cambria Math" panose="02040503050406030204" pitchFamily="18" charset="0"/>
                            <a:ea typeface="Calibri" panose="020F0502020204030204" pitchFamily="34" charset="0"/>
                            <a:cs typeface="Arial" panose="020B0604020202020204" pitchFamily="34" charset="0"/>
                          </a:rPr>
                          <m:t> </m:t>
                        </m:r>
                      </m:sub>
                    </m:sSub>
                  </m:oMath>
                </a14:m>
                <a:r>
                  <a:rPr lang="en-US" sz="1800" kern="100" dirty="0">
                    <a:effectLst/>
                    <a:latin typeface="Calibri" panose="020F0502020204030204" pitchFamily="34" charset="0"/>
                    <a:ea typeface="Times New Roman" panose="02020603050405020304" pitchFamily="18" charset="0"/>
                    <a:cs typeface="Arial" panose="020B0604020202020204" pitchFamily="34" charset="0"/>
                  </a:rPr>
                  <a:t>represent </a:t>
                </a:r>
                <a:r>
                  <a:rPr lang="en-US" sz="1800" kern="100" dirty="0">
                    <a:effectLst/>
                    <a:latin typeface="Calibri" panose="020F0502020204030204" pitchFamily="34" charset="0"/>
                    <a:ea typeface="Calibri" panose="020F0502020204030204" pitchFamily="34" charset="0"/>
                    <a:cs typeface="Arial" panose="020B0604020202020204" pitchFamily="34" charset="0"/>
                  </a:rPr>
                  <a:t>the cross-entropy losses for the global and local branches.</a:t>
                </a:r>
              </a:p>
              <a:p>
                <a:endParaRPr lang="en-US" dirty="0"/>
              </a:p>
            </p:txBody>
          </p:sp>
        </mc:Choice>
        <mc:Fallback xmlns="">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Indeed, in terms of our approach's architecture, we start with an input of a skin lesion image. This image is passed through a CNN backbone, which is shared by both a local branch and a global branch. The backbone is responsible for feature extraction, obtaining a latent representation of the image. Next, within the local branch, we classify the image based on the similarity of its parts, latent representation of images patches, to the local prototypes. Meanwhile, within the global branch, we make a decision by comparing the latent representation of the entire image to the global prototypes. </a:t>
                </a: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final decision of the model takes into account the average decision from both branches, providing a comprehensive and balanced assessment. Note that,  </a:t>
                </a:r>
                <a:r>
                  <a:rPr lang="en-US" sz="1800" i="0" kern="100">
                    <a:effectLst/>
                    <a:latin typeface="Cambria Math" panose="02040503050406030204" pitchFamily="18" charset="0"/>
                    <a:ea typeface="Calibri" panose="020F0502020204030204" pitchFamily="34" charset="0"/>
                    <a:cs typeface="Arial" panose="020B0604020202020204" pitchFamily="34" charset="0"/>
                  </a:rPr>
                  <a:t>𝐿_𝑔𝑙𝑜𝑏𝑎𝑙</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 and </a:t>
                </a:r>
                <a:r>
                  <a:rPr lang="en-US" sz="1800" i="0" kern="100">
                    <a:effectLst/>
                    <a:latin typeface="Cambria Math" panose="02040503050406030204" pitchFamily="18" charset="0"/>
                    <a:ea typeface="Calibri" panose="020F0502020204030204" pitchFamily="34" charset="0"/>
                    <a:cs typeface="Arial" panose="020B0604020202020204" pitchFamily="34" charset="0"/>
                  </a:rPr>
                  <a:t>𝐿_(𝑙𝑜𝑐𝑎𝑙 )</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represent </a:t>
                </a:r>
                <a:r>
                  <a:rPr lang="en-US" sz="1800" kern="100" dirty="0">
                    <a:effectLst/>
                    <a:latin typeface="Calibri" panose="020F0502020204030204" pitchFamily="34" charset="0"/>
                    <a:ea typeface="Calibri" panose="020F0502020204030204" pitchFamily="34" charset="0"/>
                    <a:cs typeface="Arial" panose="020B0604020202020204" pitchFamily="34" charset="0"/>
                  </a:rPr>
                  <a:t>the cross-entropy losses for the global and local branches.</a:t>
                </a:r>
              </a:p>
              <a:p>
                <a:endParaRPr lang="en-US"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6</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03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As you can see, the image can be divided into fixed-sized square patches. The dimensions of these patches correspond to the size of a local prototype, representing a specific local characteristic of skin lesions. Each of these patches will have a latent representation corresponding to a pixel on a 2D map obtained through the convolution layers. For each of these patches, we calculate similarity with each of the local prototypes. The similarity is computed in the latent space using cosine similarity, allowing us to measure how closely the patch aligns with each local prototype.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7</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512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Continuing to focus on the local prototypes within the local branch, notice how we incorporate two convolution layers after the CNN backbone. These layers serve to reduce the dimension of the latent space. After calculating the similarities between each patch of the image and each local prototype, we end up with a similarity matrix. By applying global max pooling to this matrix, we obtain the similarity between the image and the local prototype. Therefore, it's these similarities between the image and each local prototype that will serve as the input for the classifier.</a:t>
            </a: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Shifting our focus to the global branch, notice how the feature maps obtained by the CNN backbone, representing the input image, are combined using global average pooling. This process reduces them to a vector of smaller dimensions by passing through two fully connected layers. This vector represents the overall information of the image in the latent space, which is then used to calculate similarities with the global prototypes using cosine similarity. Similarly, the similarities between the image and each global prototype will serve as input for the classifier.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8</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728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During training, in addition to considering the cross-entropy losses associated with the global and local branches, we also integrate a cluster loss. This loss functions to guide the learning process of the prototypes, ensuring they accurately represent the class to which they belong. Simultaneously, the mini-batch k-means algorithm is applied to the feature space, enabling the learning of prototypes that act as centroids of the clusters, representing diverse characteristics of the class.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PT" sz="1200" b="0" i="0" u="none" strike="noStrike" cap="none" smtClean="0">
                <a:solidFill>
                  <a:schemeClr val="dk1"/>
                </a:solidFill>
                <a:latin typeface="Calibri"/>
                <a:ea typeface="Calibri"/>
                <a:cs typeface="Calibri"/>
                <a:sym typeface="Calibri"/>
              </a:rPr>
              <a:t>9</a:t>
            </a:fld>
            <a:endParaRPr lang="pt-P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984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p:cSld name="Diapositivo de título">
    <p:spTree>
      <p:nvGrpSpPr>
        <p:cNvPr id="1" name="Shape 10"/>
        <p:cNvGrpSpPr/>
        <p:nvPr/>
      </p:nvGrpSpPr>
      <p:grpSpPr>
        <a:xfrm>
          <a:off x="0" y="0"/>
          <a:ext cx="0" cy="0"/>
          <a:chOff x="0" y="0"/>
          <a:chExt cx="0" cy="0"/>
        </a:xfrm>
      </p:grpSpPr>
      <p:pic>
        <p:nvPicPr>
          <p:cNvPr id="11" name="Google Shape;11;p2" descr="C:\Users\Hugo\Google Drive\Logos (Hugo Simão)\Output do Hugo\LARSyS\2_POWER POINT LARSYS\LARSYS_16_9\LARSYS_ISR\LARSYS_ISR_CAPA.png"/>
          <p:cNvPicPr preferRelativeResize="0"/>
          <p:nvPr/>
        </p:nvPicPr>
        <p:blipFill rotWithShape="1">
          <a:blip r:embed="rId2">
            <a:alphaModFix/>
          </a:blip>
          <a:srcRect/>
          <a:stretch/>
        </p:blipFill>
        <p:spPr>
          <a:xfrm>
            <a:off x="-1" y="715"/>
            <a:ext cx="9159011" cy="5142785"/>
          </a:xfrm>
          <a:prstGeom prst="rect">
            <a:avLst/>
          </a:prstGeom>
          <a:noFill/>
          <a:ln>
            <a:noFill/>
          </a:ln>
        </p:spPr>
      </p:pic>
      <p:sp>
        <p:nvSpPr>
          <p:cNvPr id="12" name="Google Shape;12;p2"/>
          <p:cNvSpPr txBox="1">
            <a:spLocks noGrp="1"/>
          </p:cNvSpPr>
          <p:nvPr>
            <p:ph type="ctrTitle"/>
          </p:nvPr>
        </p:nvSpPr>
        <p:spPr>
          <a:xfrm>
            <a:off x="685800" y="1928808"/>
            <a:ext cx="7772400" cy="117872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2400"/>
              <a:buFont typeface="Open Sans"/>
              <a:buNone/>
              <a:defRPr sz="2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údo Duplo" preserve="1" userDrawn="1">
  <p:cSld name="Conteúdo">
    <p:spTree>
      <p:nvGrpSpPr>
        <p:cNvPr id="1" name="Shape 19"/>
        <p:cNvGrpSpPr/>
        <p:nvPr/>
      </p:nvGrpSpPr>
      <p:grpSpPr>
        <a:xfrm>
          <a:off x="0" y="0"/>
          <a:ext cx="0" cy="0"/>
          <a:chOff x="0" y="0"/>
          <a:chExt cx="0" cy="0"/>
        </a:xfrm>
      </p:grpSpPr>
      <p:pic>
        <p:nvPicPr>
          <p:cNvPr id="20" name="Google Shape;20;p4" descr="C:\Users\Hugo\Google Drive\Logos (Hugo Simão)\Output do Hugo\LARSyS\2_POWER POINT LARSYS\LARSYS_16_9\LARSYS_ISR\LARSYS_ISR_CORPO.png"/>
          <p:cNvPicPr preferRelativeResize="0"/>
          <p:nvPr/>
        </p:nvPicPr>
        <p:blipFill rotWithShape="1">
          <a:blip r:embed="rId2">
            <a:alphaModFix/>
          </a:blip>
          <a:srcRect/>
          <a:stretch/>
        </p:blipFill>
        <p:spPr>
          <a:xfrm>
            <a:off x="-1" y="0"/>
            <a:ext cx="9160285" cy="5143500"/>
          </a:xfrm>
          <a:prstGeom prst="rect">
            <a:avLst/>
          </a:prstGeom>
          <a:noFill/>
          <a:ln>
            <a:noFill/>
          </a:ln>
        </p:spPr>
      </p:pic>
      <p:sp>
        <p:nvSpPr>
          <p:cNvPr id="21" name="Google Shape;21;p4"/>
          <p:cNvSpPr txBox="1">
            <a:spLocks noGrp="1"/>
          </p:cNvSpPr>
          <p:nvPr>
            <p:ph type="body" idx="1"/>
          </p:nvPr>
        </p:nvSpPr>
        <p:spPr>
          <a:xfrm>
            <a:off x="428597" y="1596391"/>
            <a:ext cx="8229599" cy="2732503"/>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390"/>
              </a:spcBef>
              <a:spcAft>
                <a:spcPts val="0"/>
              </a:spcAft>
              <a:buClrTx/>
              <a:buSzPts val="1950"/>
              <a:buFont typeface="Arial"/>
              <a:buChar char="•"/>
              <a:defRPr sz="1950" b="0" i="0" u="none" strike="noStrike" cap="none">
                <a:solidFill>
                  <a:srgbClr val="000000"/>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rgbClr val="595959"/>
              </a:buClr>
              <a:buSzPts val="1350"/>
              <a:buFont typeface="Arial"/>
              <a:buChar char="•"/>
              <a:defRPr sz="1350" b="0" i="0" u="none" strike="noStrike" cap="none">
                <a:solidFill>
                  <a:srgbClr val="595959"/>
                </a:solidFill>
                <a:latin typeface="Open Sans"/>
                <a:ea typeface="Open Sans"/>
                <a:cs typeface="Open Sans"/>
                <a:sym typeface="Open Sans"/>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 name="Google Shape;23;p4"/>
          <p:cNvSpPr txBox="1">
            <a:spLocks noGrp="1"/>
          </p:cNvSpPr>
          <p:nvPr>
            <p:ph type="ctrTitle"/>
          </p:nvPr>
        </p:nvSpPr>
        <p:spPr>
          <a:xfrm>
            <a:off x="428596" y="1059582"/>
            <a:ext cx="8229600" cy="491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
          <p:cNvSpPr txBox="1">
            <a:spLocks noGrp="1"/>
          </p:cNvSpPr>
          <p:nvPr>
            <p:ph type="ftr" idx="11"/>
          </p:nvPr>
        </p:nvSpPr>
        <p:spPr>
          <a:xfrm>
            <a:off x="428596" y="4489630"/>
            <a:ext cx="8229600" cy="375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4300546" y="4714890"/>
            <a:ext cx="542908" cy="3429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900" b="0" i="0" u="none" strike="noStrike" cap="none">
                <a:solidFill>
                  <a:schemeClr val="accent1"/>
                </a:solidFill>
                <a:latin typeface="Arial"/>
                <a:ea typeface="Arial"/>
                <a:cs typeface="Arial"/>
                <a:sym typeface="Arial"/>
              </a:defRPr>
            </a:lvl1pPr>
            <a:lvl2pPr marL="0" marR="0" lvl="1" indent="0" algn="ctr" rtl="0">
              <a:spcBef>
                <a:spcPts val="0"/>
              </a:spcBef>
              <a:buNone/>
              <a:defRPr sz="900" b="0" i="0" u="none" strike="noStrike" cap="none">
                <a:solidFill>
                  <a:schemeClr val="accent1"/>
                </a:solidFill>
                <a:latin typeface="Arial"/>
                <a:ea typeface="Arial"/>
                <a:cs typeface="Arial"/>
                <a:sym typeface="Arial"/>
              </a:defRPr>
            </a:lvl2pPr>
            <a:lvl3pPr marL="0" marR="0" lvl="2" indent="0" algn="ctr" rtl="0">
              <a:spcBef>
                <a:spcPts val="0"/>
              </a:spcBef>
              <a:buNone/>
              <a:defRPr sz="900" b="0" i="0" u="none" strike="noStrike" cap="none">
                <a:solidFill>
                  <a:schemeClr val="accent1"/>
                </a:solidFill>
                <a:latin typeface="Arial"/>
                <a:ea typeface="Arial"/>
                <a:cs typeface="Arial"/>
                <a:sym typeface="Arial"/>
              </a:defRPr>
            </a:lvl3pPr>
            <a:lvl4pPr marL="0" marR="0" lvl="3" indent="0" algn="ctr" rtl="0">
              <a:spcBef>
                <a:spcPts val="0"/>
              </a:spcBef>
              <a:buNone/>
              <a:defRPr sz="900" b="0" i="0" u="none" strike="noStrike" cap="none">
                <a:solidFill>
                  <a:schemeClr val="accent1"/>
                </a:solidFill>
                <a:latin typeface="Arial"/>
                <a:ea typeface="Arial"/>
                <a:cs typeface="Arial"/>
                <a:sym typeface="Arial"/>
              </a:defRPr>
            </a:lvl4pPr>
            <a:lvl5pPr marL="0" marR="0" lvl="4" indent="0" algn="ctr" rtl="0">
              <a:spcBef>
                <a:spcPts val="0"/>
              </a:spcBef>
              <a:buNone/>
              <a:defRPr sz="900" b="0" i="0" u="none" strike="noStrike" cap="none">
                <a:solidFill>
                  <a:schemeClr val="accent1"/>
                </a:solidFill>
                <a:latin typeface="Arial"/>
                <a:ea typeface="Arial"/>
                <a:cs typeface="Arial"/>
                <a:sym typeface="Arial"/>
              </a:defRPr>
            </a:lvl5pPr>
            <a:lvl6pPr marL="0" marR="0" lvl="5" indent="0" algn="ctr" rtl="0">
              <a:spcBef>
                <a:spcPts val="0"/>
              </a:spcBef>
              <a:buNone/>
              <a:defRPr sz="900" b="0" i="0" u="none" strike="noStrike" cap="none">
                <a:solidFill>
                  <a:schemeClr val="accent1"/>
                </a:solidFill>
                <a:latin typeface="Arial"/>
                <a:ea typeface="Arial"/>
                <a:cs typeface="Arial"/>
                <a:sym typeface="Arial"/>
              </a:defRPr>
            </a:lvl6pPr>
            <a:lvl7pPr marL="0" marR="0" lvl="6" indent="0" algn="ctr" rtl="0">
              <a:spcBef>
                <a:spcPts val="0"/>
              </a:spcBef>
              <a:buNone/>
              <a:defRPr sz="900" b="0" i="0" u="none" strike="noStrike" cap="none">
                <a:solidFill>
                  <a:schemeClr val="accent1"/>
                </a:solidFill>
                <a:latin typeface="Arial"/>
                <a:ea typeface="Arial"/>
                <a:cs typeface="Arial"/>
                <a:sym typeface="Arial"/>
              </a:defRPr>
            </a:lvl7pPr>
            <a:lvl8pPr marL="0" marR="0" lvl="7" indent="0" algn="ctr" rtl="0">
              <a:spcBef>
                <a:spcPts val="0"/>
              </a:spcBef>
              <a:buNone/>
              <a:defRPr sz="900" b="0" i="0" u="none" strike="noStrike" cap="none">
                <a:solidFill>
                  <a:schemeClr val="accent1"/>
                </a:solidFill>
                <a:latin typeface="Arial"/>
                <a:ea typeface="Arial"/>
                <a:cs typeface="Arial"/>
                <a:sym typeface="Arial"/>
              </a:defRPr>
            </a:lvl8pPr>
            <a:lvl9pPr marL="0" marR="0" lvl="8" indent="0" algn="ctr" rtl="0">
              <a:spcBef>
                <a:spcPts val="0"/>
              </a:spcBef>
              <a:buNone/>
              <a:defRPr sz="9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pt-PT"/>
              <a:t>‹#›</a:t>
            </a:fld>
            <a:endParaRPr/>
          </a:p>
        </p:txBody>
      </p:sp>
    </p:spTree>
    <p:extLst>
      <p:ext uri="{BB962C8B-B14F-4D97-AF65-F5344CB8AC3E}">
        <p14:creationId xmlns:p14="http://schemas.microsoft.com/office/powerpoint/2010/main" val="134334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údo Duplo">
  <p:cSld name="Conteúdo Duplo">
    <p:spTree>
      <p:nvGrpSpPr>
        <p:cNvPr id="1" name="Shape 19"/>
        <p:cNvGrpSpPr/>
        <p:nvPr/>
      </p:nvGrpSpPr>
      <p:grpSpPr>
        <a:xfrm>
          <a:off x="0" y="0"/>
          <a:ext cx="0" cy="0"/>
          <a:chOff x="0" y="0"/>
          <a:chExt cx="0" cy="0"/>
        </a:xfrm>
      </p:grpSpPr>
      <p:pic>
        <p:nvPicPr>
          <p:cNvPr id="20" name="Google Shape;20;p4" descr="C:\Users\Hugo\Google Drive\Logos (Hugo Simão)\Output do Hugo\LARSyS\2_POWER POINT LARSYS\LARSYS_16_9\LARSYS_ISR\LARSYS_ISR_CORPO.png"/>
          <p:cNvPicPr preferRelativeResize="0"/>
          <p:nvPr/>
        </p:nvPicPr>
        <p:blipFill rotWithShape="1">
          <a:blip r:embed="rId2">
            <a:alphaModFix/>
          </a:blip>
          <a:srcRect/>
          <a:stretch/>
        </p:blipFill>
        <p:spPr>
          <a:xfrm>
            <a:off x="-1" y="0"/>
            <a:ext cx="9160285" cy="5143500"/>
          </a:xfrm>
          <a:prstGeom prst="rect">
            <a:avLst/>
          </a:prstGeom>
          <a:noFill/>
          <a:ln>
            <a:noFill/>
          </a:ln>
        </p:spPr>
      </p:pic>
      <p:sp>
        <p:nvSpPr>
          <p:cNvPr id="21" name="Google Shape;21;p4"/>
          <p:cNvSpPr txBox="1">
            <a:spLocks noGrp="1"/>
          </p:cNvSpPr>
          <p:nvPr>
            <p:ph type="body" idx="1"/>
          </p:nvPr>
        </p:nvSpPr>
        <p:spPr>
          <a:xfrm>
            <a:off x="428597" y="1596391"/>
            <a:ext cx="3999745" cy="2732503"/>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390"/>
              </a:spcBef>
              <a:spcAft>
                <a:spcPts val="0"/>
              </a:spcAft>
              <a:buClrTx/>
              <a:buSzPts val="1950"/>
              <a:buFont typeface="Arial"/>
              <a:buChar char="•"/>
              <a:defRPr sz="1950" b="0" i="0" u="none" strike="noStrike" cap="none">
                <a:solidFill>
                  <a:srgbClr val="000000"/>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rgbClr val="595959"/>
              </a:buClr>
              <a:buSzPts val="1350"/>
              <a:buFont typeface="Arial"/>
              <a:buChar char="•"/>
              <a:defRPr sz="1350" b="0" i="0" u="none" strike="noStrike" cap="none">
                <a:solidFill>
                  <a:srgbClr val="595959"/>
                </a:solidFill>
                <a:latin typeface="Open Sans"/>
                <a:ea typeface="Open Sans"/>
                <a:cs typeface="Open Sans"/>
                <a:sym typeface="Open Sans"/>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2" name="Google Shape;22;p4"/>
          <p:cNvSpPr txBox="1">
            <a:spLocks noGrp="1"/>
          </p:cNvSpPr>
          <p:nvPr>
            <p:ph type="body" idx="2"/>
          </p:nvPr>
        </p:nvSpPr>
        <p:spPr>
          <a:xfrm>
            <a:off x="4643438" y="1596391"/>
            <a:ext cx="4000528" cy="2732503"/>
          </a:xfrm>
          <a:prstGeom prst="rect">
            <a:avLst/>
          </a:prstGeom>
          <a:noFill/>
          <a:ln>
            <a:noFill/>
          </a:ln>
        </p:spPr>
        <p:txBody>
          <a:bodyPr spcFirstLastPara="1" wrap="square" lIns="91425" tIns="45700" rIns="91425" bIns="45700" anchor="t" anchorCtr="0">
            <a:noAutofit/>
          </a:bodyPr>
          <a:lstStyle>
            <a:lvl1pPr marL="571500" marR="0" lvl="0" indent="-342900" algn="l" rtl="0">
              <a:spcBef>
                <a:spcPts val="390"/>
              </a:spcBef>
              <a:spcAft>
                <a:spcPts val="0"/>
              </a:spcAft>
              <a:buClrTx/>
              <a:buSzPts val="1950"/>
              <a:buFont typeface="Arial" panose="020B0604020202020204" pitchFamily="34" charset="0"/>
              <a:buChar char="•"/>
              <a:defRPr sz="1950" b="0" i="0" u="none" strike="noStrike" cap="none">
                <a:solidFill>
                  <a:srgbClr val="000000"/>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rgbClr val="595959"/>
              </a:buClr>
              <a:buSzPts val="1350"/>
              <a:buFont typeface="Arial"/>
              <a:buChar char="•"/>
              <a:defRPr sz="1350" b="0" i="0" u="none" strike="noStrike" cap="none">
                <a:solidFill>
                  <a:srgbClr val="595959"/>
                </a:solidFill>
                <a:latin typeface="Open Sans"/>
                <a:ea typeface="Open Sans"/>
                <a:cs typeface="Open Sans"/>
                <a:sym typeface="Open Sans"/>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 name="Google Shape;23;p4"/>
          <p:cNvSpPr txBox="1">
            <a:spLocks noGrp="1"/>
          </p:cNvSpPr>
          <p:nvPr>
            <p:ph type="ctrTitle"/>
          </p:nvPr>
        </p:nvSpPr>
        <p:spPr>
          <a:xfrm>
            <a:off x="428596" y="1059582"/>
            <a:ext cx="8229600" cy="491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
          <p:cNvSpPr txBox="1">
            <a:spLocks noGrp="1"/>
          </p:cNvSpPr>
          <p:nvPr>
            <p:ph type="ftr" idx="11"/>
          </p:nvPr>
        </p:nvSpPr>
        <p:spPr>
          <a:xfrm>
            <a:off x="428596" y="4489630"/>
            <a:ext cx="8229600" cy="375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4300546" y="4714890"/>
            <a:ext cx="542908" cy="3429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900" b="0" i="0" u="none" strike="noStrike" cap="none">
                <a:solidFill>
                  <a:schemeClr val="accent1"/>
                </a:solidFill>
                <a:latin typeface="Arial"/>
                <a:ea typeface="Arial"/>
                <a:cs typeface="Arial"/>
                <a:sym typeface="Arial"/>
              </a:defRPr>
            </a:lvl1pPr>
            <a:lvl2pPr marL="0" marR="0" lvl="1" indent="0" algn="ctr" rtl="0">
              <a:spcBef>
                <a:spcPts val="0"/>
              </a:spcBef>
              <a:buNone/>
              <a:defRPr sz="900" b="0" i="0" u="none" strike="noStrike" cap="none">
                <a:solidFill>
                  <a:schemeClr val="accent1"/>
                </a:solidFill>
                <a:latin typeface="Arial"/>
                <a:ea typeface="Arial"/>
                <a:cs typeface="Arial"/>
                <a:sym typeface="Arial"/>
              </a:defRPr>
            </a:lvl2pPr>
            <a:lvl3pPr marL="0" marR="0" lvl="2" indent="0" algn="ctr" rtl="0">
              <a:spcBef>
                <a:spcPts val="0"/>
              </a:spcBef>
              <a:buNone/>
              <a:defRPr sz="900" b="0" i="0" u="none" strike="noStrike" cap="none">
                <a:solidFill>
                  <a:schemeClr val="accent1"/>
                </a:solidFill>
                <a:latin typeface="Arial"/>
                <a:ea typeface="Arial"/>
                <a:cs typeface="Arial"/>
                <a:sym typeface="Arial"/>
              </a:defRPr>
            </a:lvl3pPr>
            <a:lvl4pPr marL="0" marR="0" lvl="3" indent="0" algn="ctr" rtl="0">
              <a:spcBef>
                <a:spcPts val="0"/>
              </a:spcBef>
              <a:buNone/>
              <a:defRPr sz="900" b="0" i="0" u="none" strike="noStrike" cap="none">
                <a:solidFill>
                  <a:schemeClr val="accent1"/>
                </a:solidFill>
                <a:latin typeface="Arial"/>
                <a:ea typeface="Arial"/>
                <a:cs typeface="Arial"/>
                <a:sym typeface="Arial"/>
              </a:defRPr>
            </a:lvl4pPr>
            <a:lvl5pPr marL="0" marR="0" lvl="4" indent="0" algn="ctr" rtl="0">
              <a:spcBef>
                <a:spcPts val="0"/>
              </a:spcBef>
              <a:buNone/>
              <a:defRPr sz="900" b="0" i="0" u="none" strike="noStrike" cap="none">
                <a:solidFill>
                  <a:schemeClr val="accent1"/>
                </a:solidFill>
                <a:latin typeface="Arial"/>
                <a:ea typeface="Arial"/>
                <a:cs typeface="Arial"/>
                <a:sym typeface="Arial"/>
              </a:defRPr>
            </a:lvl5pPr>
            <a:lvl6pPr marL="0" marR="0" lvl="5" indent="0" algn="ctr" rtl="0">
              <a:spcBef>
                <a:spcPts val="0"/>
              </a:spcBef>
              <a:buNone/>
              <a:defRPr sz="900" b="0" i="0" u="none" strike="noStrike" cap="none">
                <a:solidFill>
                  <a:schemeClr val="accent1"/>
                </a:solidFill>
                <a:latin typeface="Arial"/>
                <a:ea typeface="Arial"/>
                <a:cs typeface="Arial"/>
                <a:sym typeface="Arial"/>
              </a:defRPr>
            </a:lvl6pPr>
            <a:lvl7pPr marL="0" marR="0" lvl="6" indent="0" algn="ctr" rtl="0">
              <a:spcBef>
                <a:spcPts val="0"/>
              </a:spcBef>
              <a:buNone/>
              <a:defRPr sz="900" b="0" i="0" u="none" strike="noStrike" cap="none">
                <a:solidFill>
                  <a:schemeClr val="accent1"/>
                </a:solidFill>
                <a:latin typeface="Arial"/>
                <a:ea typeface="Arial"/>
                <a:cs typeface="Arial"/>
                <a:sym typeface="Arial"/>
              </a:defRPr>
            </a:lvl7pPr>
            <a:lvl8pPr marL="0" marR="0" lvl="7" indent="0" algn="ctr" rtl="0">
              <a:spcBef>
                <a:spcPts val="0"/>
              </a:spcBef>
              <a:buNone/>
              <a:defRPr sz="900" b="0" i="0" u="none" strike="noStrike" cap="none">
                <a:solidFill>
                  <a:schemeClr val="accent1"/>
                </a:solidFill>
                <a:latin typeface="Arial"/>
                <a:ea typeface="Arial"/>
                <a:cs typeface="Arial"/>
                <a:sym typeface="Arial"/>
              </a:defRPr>
            </a:lvl8pPr>
            <a:lvl9pPr marL="0" marR="0" lvl="8" indent="0" algn="ctr" rtl="0">
              <a:spcBef>
                <a:spcPts val="0"/>
              </a:spcBef>
              <a:buNone/>
              <a:defRPr sz="900" b="0"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1"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7"/>
          <p:cNvSpPr txBox="1"/>
          <p:nvPr/>
        </p:nvSpPr>
        <p:spPr>
          <a:xfrm>
            <a:off x="1481425" y="1875230"/>
            <a:ext cx="6181150" cy="1178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Open Sans"/>
              <a:buNone/>
            </a:pPr>
            <a:r>
              <a:rPr lang="en-US" sz="2400" b="1" dirty="0">
                <a:solidFill>
                  <a:schemeClr val="dk1"/>
                </a:solidFill>
                <a:latin typeface="Open Sans"/>
                <a:ea typeface="Open Sans"/>
                <a:cs typeface="Open Sans"/>
                <a:sym typeface="Open Sans"/>
              </a:rPr>
              <a:t>Global and Local Explanations for Skin Cancer Diagnosis Using Prototypes</a:t>
            </a:r>
            <a:br>
              <a:rPr lang="pt-PT" sz="2400" b="1" i="0" u="none" strike="noStrike" cap="none" dirty="0">
                <a:solidFill>
                  <a:schemeClr val="dk1"/>
                </a:solidFill>
                <a:latin typeface="Open Sans"/>
                <a:ea typeface="Open Sans"/>
                <a:cs typeface="Open Sans"/>
                <a:sym typeface="Open Sans"/>
              </a:rPr>
            </a:br>
            <a:br>
              <a:rPr lang="pt-PT" sz="2400" b="1" i="0" u="none" strike="noStrike" cap="none" dirty="0">
                <a:solidFill>
                  <a:schemeClr val="dk1"/>
                </a:solidFill>
                <a:latin typeface="Open Sans"/>
                <a:ea typeface="Open Sans"/>
                <a:cs typeface="Open Sans"/>
                <a:sym typeface="Open Sans"/>
              </a:rPr>
            </a:br>
            <a:r>
              <a:rPr lang="pt-BR" sz="1600" dirty="0">
                <a:solidFill>
                  <a:schemeClr val="dk1"/>
                </a:solidFill>
                <a:latin typeface="Open Sans"/>
                <a:ea typeface="Open Sans"/>
                <a:cs typeface="Open Sans"/>
                <a:sym typeface="Open Sans"/>
              </a:rPr>
              <a:t>C. Santiago, </a:t>
            </a:r>
            <a:r>
              <a:rPr lang="pt-BR" sz="1600" u="sng" dirty="0">
                <a:solidFill>
                  <a:schemeClr val="dk1"/>
                </a:solidFill>
                <a:latin typeface="Open Sans"/>
                <a:ea typeface="Open Sans"/>
                <a:cs typeface="Open Sans"/>
                <a:sym typeface="Open Sans"/>
              </a:rPr>
              <a:t>M. Correia</a:t>
            </a:r>
            <a:r>
              <a:rPr lang="pt-BR" sz="1600" dirty="0">
                <a:solidFill>
                  <a:schemeClr val="dk1"/>
                </a:solidFill>
                <a:latin typeface="Open Sans"/>
                <a:ea typeface="Open Sans"/>
                <a:cs typeface="Open Sans"/>
                <a:sym typeface="Open Sans"/>
              </a:rPr>
              <a:t>, M. R. Verdelho, A. Bissoto, C. Barata</a:t>
            </a:r>
            <a:br>
              <a:rPr lang="pt-PT" sz="1800" b="0" i="0" u="none" strike="noStrike" cap="none" dirty="0">
                <a:solidFill>
                  <a:schemeClr val="dk1"/>
                </a:solidFill>
                <a:latin typeface="Open Sans"/>
                <a:ea typeface="Open Sans"/>
                <a:cs typeface="Open Sans"/>
                <a:sym typeface="Open Sans"/>
              </a:rPr>
            </a:br>
            <a:endParaRPr sz="2400" b="1"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D2C9-7136-B849-BEDC-1DC3C84474F3}"/>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3E9D04-82E4-26D9-CA35-980251C5DC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10</a:t>
            </a:fld>
            <a:endParaRPr lang="pt-PT"/>
          </a:p>
        </p:txBody>
      </p:sp>
      <p:pic>
        <p:nvPicPr>
          <p:cNvPr id="17" name="Picture 16">
            <a:extLst>
              <a:ext uri="{FF2B5EF4-FFF2-40B4-BE49-F238E27FC236}">
                <a16:creationId xmlns:a16="http://schemas.microsoft.com/office/drawing/2014/main" id="{B4C90757-B136-B585-41C7-04C822676770}"/>
              </a:ext>
            </a:extLst>
          </p:cNvPr>
          <p:cNvPicPr>
            <a:picLocks noChangeAspect="1"/>
          </p:cNvPicPr>
          <p:nvPr/>
        </p:nvPicPr>
        <p:blipFill>
          <a:blip r:embed="rId3"/>
          <a:stretch>
            <a:fillRect/>
          </a:stretch>
        </p:blipFill>
        <p:spPr>
          <a:xfrm>
            <a:off x="275743" y="864772"/>
            <a:ext cx="5701341" cy="4255877"/>
          </a:xfrm>
          <a:prstGeom prst="rect">
            <a:avLst/>
          </a:prstGeom>
        </p:spPr>
      </p:pic>
      <p:sp>
        <p:nvSpPr>
          <p:cNvPr id="18" name="Oval 17">
            <a:extLst>
              <a:ext uri="{FF2B5EF4-FFF2-40B4-BE49-F238E27FC236}">
                <a16:creationId xmlns:a16="http://schemas.microsoft.com/office/drawing/2014/main" id="{8992ECF6-9B29-6836-AA01-7DAC4F6C08FB}"/>
              </a:ext>
            </a:extLst>
          </p:cNvPr>
          <p:cNvSpPr>
            <a:spLocks noChangeAspect="1"/>
          </p:cNvSpPr>
          <p:nvPr/>
        </p:nvSpPr>
        <p:spPr>
          <a:xfrm>
            <a:off x="6273219" y="1290091"/>
            <a:ext cx="182880" cy="182880"/>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B36ED77-FA0F-E78D-F958-7707447D4536}"/>
              </a:ext>
            </a:extLst>
          </p:cNvPr>
          <p:cNvSpPr txBox="1"/>
          <p:nvPr/>
        </p:nvSpPr>
        <p:spPr>
          <a:xfrm>
            <a:off x="6436686" y="1231892"/>
            <a:ext cx="1228221" cy="307777"/>
          </a:xfrm>
          <a:prstGeom prst="rect">
            <a:avLst/>
          </a:prstGeom>
          <a:noFill/>
        </p:spPr>
        <p:txBody>
          <a:bodyPr wrap="none" rtlCol="0">
            <a:spAutoFit/>
          </a:bodyPr>
          <a:lstStyle/>
          <a:p>
            <a:r>
              <a:rPr lang="en-US" dirty="0"/>
              <a:t>Training data</a:t>
            </a:r>
          </a:p>
        </p:txBody>
      </p:sp>
      <p:sp>
        <p:nvSpPr>
          <p:cNvPr id="20" name="Cross 19">
            <a:extLst>
              <a:ext uri="{FF2B5EF4-FFF2-40B4-BE49-F238E27FC236}">
                <a16:creationId xmlns:a16="http://schemas.microsoft.com/office/drawing/2014/main" id="{25D0AA20-D8A8-139C-1AAF-D3A3E8FA210C}"/>
              </a:ext>
            </a:extLst>
          </p:cNvPr>
          <p:cNvSpPr>
            <a:spLocks noChangeAspect="1"/>
          </p:cNvSpPr>
          <p:nvPr/>
        </p:nvSpPr>
        <p:spPr>
          <a:xfrm rot="2700000">
            <a:off x="6273219" y="1696340"/>
            <a:ext cx="182880" cy="182880"/>
          </a:xfrm>
          <a:prstGeom prst="plus">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B7DA23F-F5A9-56FD-826C-8F24FAE60D1C}"/>
              </a:ext>
            </a:extLst>
          </p:cNvPr>
          <p:cNvSpPr txBox="1"/>
          <p:nvPr/>
        </p:nvSpPr>
        <p:spPr>
          <a:xfrm>
            <a:off x="6436686" y="1638141"/>
            <a:ext cx="1725152" cy="307777"/>
          </a:xfrm>
          <a:prstGeom prst="rect">
            <a:avLst/>
          </a:prstGeom>
          <a:noFill/>
        </p:spPr>
        <p:txBody>
          <a:bodyPr wrap="none" rtlCol="0">
            <a:spAutoFit/>
          </a:bodyPr>
          <a:lstStyle/>
          <a:p>
            <a:r>
              <a:rPr lang="en-US" dirty="0"/>
              <a:t>Learned prototypes</a:t>
            </a:r>
          </a:p>
        </p:txBody>
      </p:sp>
    </p:spTree>
    <p:extLst>
      <p:ext uri="{BB962C8B-B14F-4D97-AF65-F5344CB8AC3E}">
        <p14:creationId xmlns:p14="http://schemas.microsoft.com/office/powerpoint/2010/main" val="11483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5819C9-4A54-00E8-6BC3-E928BD7104C4}"/>
              </a:ext>
            </a:extLst>
          </p:cNvPr>
          <p:cNvSpPr>
            <a:spLocks noGrp="1"/>
          </p:cNvSpPr>
          <p:nvPr>
            <p:ph type="body" idx="1"/>
          </p:nvPr>
        </p:nvSpPr>
        <p:spPr/>
        <p:txBody>
          <a:bodyPr/>
          <a:lstStyle/>
          <a:p>
            <a:r>
              <a:rPr lang="en-US" sz="1600" dirty="0"/>
              <a:t>ISIC 2019 </a:t>
            </a:r>
            <a:r>
              <a:rPr lang="en-US" sz="1600" dirty="0" err="1"/>
              <a:t>dermoscopy</a:t>
            </a:r>
            <a:r>
              <a:rPr lang="en-US" sz="1600" dirty="0"/>
              <a:t> dataset:</a:t>
            </a:r>
          </a:p>
          <a:p>
            <a:pPr lvl="1"/>
            <a:r>
              <a:rPr lang="en-US" sz="1400" dirty="0"/>
              <a:t>8 classes, 20 prototypes for each (10 local, 10 global)</a:t>
            </a:r>
          </a:p>
          <a:p>
            <a:pPr lvl="1"/>
            <a:r>
              <a:rPr lang="en-US" sz="1400" dirty="0"/>
              <a:t>80/20 split for training/validation</a:t>
            </a:r>
          </a:p>
          <a:p>
            <a:r>
              <a:rPr lang="en-US" sz="1600" dirty="0"/>
              <a:t>Evaluation metrics:</a:t>
            </a:r>
          </a:p>
          <a:p>
            <a:pPr lvl="1"/>
            <a:r>
              <a:rPr lang="en-US" sz="1400" dirty="0"/>
              <a:t>Classification accuracy, Balanced accuracy, F1 score</a:t>
            </a:r>
          </a:p>
          <a:p>
            <a:r>
              <a:rPr lang="en-US" sz="1600" dirty="0"/>
              <a:t>5 backbone architectures evaluated:</a:t>
            </a:r>
          </a:p>
          <a:p>
            <a:pPr lvl="1"/>
            <a:r>
              <a:rPr lang="nb-NO" sz="1400" dirty="0"/>
              <a:t>ResNet18, ResNet50, VGG16, DenseNet169, and </a:t>
            </a:r>
            <a:r>
              <a:rPr lang="en-US" sz="1400" dirty="0"/>
              <a:t>EfficientNetB3</a:t>
            </a:r>
          </a:p>
          <a:p>
            <a:r>
              <a:rPr lang="en-US" sz="1600" dirty="0"/>
              <a:t>Comparison and ablation studies:</a:t>
            </a:r>
          </a:p>
          <a:p>
            <a:pPr lvl="1"/>
            <a:r>
              <a:rPr lang="en-US" sz="1450" dirty="0"/>
              <a:t>Baseline architecture, Global only, Local only, </a:t>
            </a:r>
            <a:r>
              <a:rPr lang="en-US" sz="1450" dirty="0" err="1"/>
              <a:t>ProtoPNet</a:t>
            </a:r>
            <a:r>
              <a:rPr lang="en-US" sz="1450" dirty="0"/>
              <a:t>, </a:t>
            </a:r>
            <a:r>
              <a:rPr lang="en-US" sz="1450" dirty="0" err="1"/>
              <a:t>ProtoTree</a:t>
            </a:r>
            <a:endParaRPr lang="en-US" sz="1450" dirty="0"/>
          </a:p>
          <a:p>
            <a:endParaRPr lang="en-US" sz="1600" dirty="0"/>
          </a:p>
        </p:txBody>
      </p:sp>
      <p:sp>
        <p:nvSpPr>
          <p:cNvPr id="3" name="Title 2">
            <a:extLst>
              <a:ext uri="{FF2B5EF4-FFF2-40B4-BE49-F238E27FC236}">
                <a16:creationId xmlns:a16="http://schemas.microsoft.com/office/drawing/2014/main" id="{9CABD4C9-93FA-78CA-ABA0-4AB1B1A8B4C6}"/>
              </a:ext>
            </a:extLst>
          </p:cNvPr>
          <p:cNvSpPr>
            <a:spLocks noGrp="1"/>
          </p:cNvSpPr>
          <p:nvPr>
            <p:ph type="ctrTitle"/>
          </p:nvPr>
        </p:nvSpPr>
        <p:spPr/>
        <p:txBody>
          <a:bodyPr/>
          <a:lstStyle/>
          <a:p>
            <a:r>
              <a:rPr lang="en-US" dirty="0"/>
              <a:t>Experimental Setup</a:t>
            </a:r>
          </a:p>
        </p:txBody>
      </p:sp>
      <p:sp>
        <p:nvSpPr>
          <p:cNvPr id="4" name="Slide Number Placeholder 3">
            <a:extLst>
              <a:ext uri="{FF2B5EF4-FFF2-40B4-BE49-F238E27FC236}">
                <a16:creationId xmlns:a16="http://schemas.microsoft.com/office/drawing/2014/main" id="{1A413452-76BC-0E0B-B988-33EA5A8E7B5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11</a:t>
            </a:fld>
            <a:endParaRPr lang="pt-PT"/>
          </a:p>
        </p:txBody>
      </p:sp>
    </p:spTree>
    <p:extLst>
      <p:ext uri="{BB962C8B-B14F-4D97-AF65-F5344CB8AC3E}">
        <p14:creationId xmlns:p14="http://schemas.microsoft.com/office/powerpoint/2010/main" val="405595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D2C9-7136-B849-BEDC-1DC3C84474F3}"/>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3E9D04-82E4-26D9-CA35-980251C5DC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12</a:t>
            </a:fld>
            <a:endParaRPr lang="pt-PT"/>
          </a:p>
        </p:txBody>
      </p:sp>
      <p:pic>
        <p:nvPicPr>
          <p:cNvPr id="6" name="Picture 5">
            <a:extLst>
              <a:ext uri="{FF2B5EF4-FFF2-40B4-BE49-F238E27FC236}">
                <a16:creationId xmlns:a16="http://schemas.microsoft.com/office/drawing/2014/main" id="{324E5496-88CB-CFEB-A790-9115530203F5}"/>
              </a:ext>
            </a:extLst>
          </p:cNvPr>
          <p:cNvPicPr>
            <a:picLocks noChangeAspect="1"/>
          </p:cNvPicPr>
          <p:nvPr/>
        </p:nvPicPr>
        <p:blipFill rotWithShape="1">
          <a:blip r:embed="rId3"/>
          <a:srcRect t="-1" b="38287"/>
          <a:stretch/>
        </p:blipFill>
        <p:spPr>
          <a:xfrm>
            <a:off x="795507" y="1357409"/>
            <a:ext cx="3129842" cy="3174245"/>
          </a:xfrm>
          <a:prstGeom prst="rect">
            <a:avLst/>
          </a:prstGeom>
        </p:spPr>
      </p:pic>
      <p:pic>
        <p:nvPicPr>
          <p:cNvPr id="9" name="Picture 8">
            <a:extLst>
              <a:ext uri="{FF2B5EF4-FFF2-40B4-BE49-F238E27FC236}">
                <a16:creationId xmlns:a16="http://schemas.microsoft.com/office/drawing/2014/main" id="{29662705-8424-8378-2081-C634E6CCE5E3}"/>
              </a:ext>
            </a:extLst>
          </p:cNvPr>
          <p:cNvPicPr>
            <a:picLocks noChangeAspect="1"/>
          </p:cNvPicPr>
          <p:nvPr/>
        </p:nvPicPr>
        <p:blipFill rotWithShape="1">
          <a:blip r:embed="rId3"/>
          <a:srcRect t="61089"/>
          <a:stretch/>
        </p:blipFill>
        <p:spPr>
          <a:xfrm>
            <a:off x="4843454" y="2082545"/>
            <a:ext cx="3129842" cy="2001373"/>
          </a:xfrm>
          <a:prstGeom prst="rect">
            <a:avLst/>
          </a:prstGeom>
        </p:spPr>
      </p:pic>
    </p:spTree>
    <p:extLst>
      <p:ext uri="{BB962C8B-B14F-4D97-AF65-F5344CB8AC3E}">
        <p14:creationId xmlns:p14="http://schemas.microsoft.com/office/powerpoint/2010/main" val="325109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D2C9-7136-B849-BEDC-1DC3C84474F3}"/>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3E9D04-82E4-26D9-CA35-980251C5DC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13</a:t>
            </a:fld>
            <a:endParaRPr lang="pt-PT"/>
          </a:p>
        </p:txBody>
      </p:sp>
      <p:pic>
        <p:nvPicPr>
          <p:cNvPr id="42" name="Picture 41">
            <a:extLst>
              <a:ext uri="{FF2B5EF4-FFF2-40B4-BE49-F238E27FC236}">
                <a16:creationId xmlns:a16="http://schemas.microsoft.com/office/drawing/2014/main" id="{01A603BE-9FD2-A31F-7E1D-C63DF0CC01C8}"/>
              </a:ext>
            </a:extLst>
          </p:cNvPr>
          <p:cNvPicPr>
            <a:picLocks noChangeAspect="1"/>
          </p:cNvPicPr>
          <p:nvPr/>
        </p:nvPicPr>
        <p:blipFill>
          <a:blip r:embed="rId3"/>
          <a:stretch>
            <a:fillRect/>
          </a:stretch>
        </p:blipFill>
        <p:spPr>
          <a:xfrm>
            <a:off x="836177" y="1637391"/>
            <a:ext cx="7414437" cy="2699265"/>
          </a:xfrm>
          <a:prstGeom prst="rect">
            <a:avLst/>
          </a:prstGeom>
        </p:spPr>
      </p:pic>
    </p:spTree>
    <p:extLst>
      <p:ext uri="{BB962C8B-B14F-4D97-AF65-F5344CB8AC3E}">
        <p14:creationId xmlns:p14="http://schemas.microsoft.com/office/powerpoint/2010/main" val="227809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D2C9-7136-B849-BEDC-1DC3C84474F3}"/>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3E9D04-82E4-26D9-CA35-980251C5DC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14</a:t>
            </a:fld>
            <a:endParaRPr lang="pt-PT"/>
          </a:p>
        </p:txBody>
      </p:sp>
      <p:pic>
        <p:nvPicPr>
          <p:cNvPr id="42" name="Picture 41">
            <a:extLst>
              <a:ext uri="{FF2B5EF4-FFF2-40B4-BE49-F238E27FC236}">
                <a16:creationId xmlns:a16="http://schemas.microsoft.com/office/drawing/2014/main" id="{01A603BE-9FD2-A31F-7E1D-C63DF0CC01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6177" y="1637730"/>
            <a:ext cx="7414437" cy="2698587"/>
          </a:xfrm>
          <a:prstGeom prst="rect">
            <a:avLst/>
          </a:prstGeom>
        </p:spPr>
      </p:pic>
    </p:spTree>
    <p:extLst>
      <p:ext uri="{BB962C8B-B14F-4D97-AF65-F5344CB8AC3E}">
        <p14:creationId xmlns:p14="http://schemas.microsoft.com/office/powerpoint/2010/main" val="398874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2D2C9-7136-B849-BEDC-1DC3C84474F3}"/>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3E9D04-82E4-26D9-CA35-980251C5DC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15</a:t>
            </a:fld>
            <a:endParaRPr lang="pt-PT"/>
          </a:p>
        </p:txBody>
      </p:sp>
      <p:pic>
        <p:nvPicPr>
          <p:cNvPr id="42" name="Picture 41">
            <a:extLst>
              <a:ext uri="{FF2B5EF4-FFF2-40B4-BE49-F238E27FC236}">
                <a16:creationId xmlns:a16="http://schemas.microsoft.com/office/drawing/2014/main" id="{01A603BE-9FD2-A31F-7E1D-C63DF0CC01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6177" y="1637730"/>
            <a:ext cx="7414437" cy="2698587"/>
          </a:xfrm>
          <a:prstGeom prst="rect">
            <a:avLst/>
          </a:prstGeom>
        </p:spPr>
      </p:pic>
    </p:spTree>
    <p:extLst>
      <p:ext uri="{BB962C8B-B14F-4D97-AF65-F5344CB8AC3E}">
        <p14:creationId xmlns:p14="http://schemas.microsoft.com/office/powerpoint/2010/main" val="122206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447D7B-B91D-9693-977C-C238ECE71974}"/>
              </a:ext>
            </a:extLst>
          </p:cNvPr>
          <p:cNvSpPr>
            <a:spLocks noGrp="1"/>
          </p:cNvSpPr>
          <p:nvPr>
            <p:ph type="body" idx="1"/>
          </p:nvPr>
        </p:nvSpPr>
        <p:spPr/>
        <p:txBody>
          <a:bodyPr/>
          <a:lstStyle/>
          <a:p>
            <a:pPr algn="just">
              <a:lnSpc>
                <a:spcPct val="150000"/>
              </a:lnSpc>
            </a:pPr>
            <a:r>
              <a:rPr lang="en-US" sz="1800" b="0" i="0" u="none" strike="noStrike" baseline="0" dirty="0">
                <a:latin typeface="SFRM1000"/>
              </a:rPr>
              <a:t>We proposed a new approach for skin cancer diagnosis that simultaneously provides global and local explanations to support the decision</a:t>
            </a:r>
          </a:p>
          <a:p>
            <a:pPr algn="just">
              <a:lnSpc>
                <a:spcPct val="150000"/>
              </a:lnSpc>
            </a:pPr>
            <a:r>
              <a:rPr lang="en-US" sz="1800" dirty="0">
                <a:latin typeface="SFRM1000"/>
              </a:rPr>
              <a:t>It </a:t>
            </a:r>
            <a:r>
              <a:rPr lang="en-US" sz="1800" b="0" i="0" u="none" strike="noStrike" baseline="0" dirty="0">
                <a:latin typeface="SFRM1000"/>
              </a:rPr>
              <a:t>integrates two interpretable classifiers based on global and local prototypes</a:t>
            </a:r>
          </a:p>
          <a:p>
            <a:pPr algn="just">
              <a:lnSpc>
                <a:spcPct val="150000"/>
              </a:lnSpc>
            </a:pPr>
            <a:r>
              <a:rPr lang="en-US" sz="1800" b="0" i="0" u="none" strike="noStrike" baseline="0" dirty="0">
                <a:latin typeface="SFRM1000"/>
              </a:rPr>
              <a:t>Our results are competitive/outperform </a:t>
            </a:r>
            <a:r>
              <a:rPr lang="en-US" sz="1800" b="0" i="0" u="none" strike="noStrike" baseline="0" dirty="0" err="1">
                <a:latin typeface="SFRM1000"/>
              </a:rPr>
              <a:t>blackbox</a:t>
            </a:r>
            <a:r>
              <a:rPr lang="en-US" sz="1800" b="0" i="0" u="none" strike="noStrike" baseline="0" dirty="0">
                <a:latin typeface="SFRM1000"/>
              </a:rPr>
              <a:t> models and similar approaches</a:t>
            </a:r>
          </a:p>
          <a:p>
            <a:pPr algn="just">
              <a:lnSpc>
                <a:spcPct val="150000"/>
              </a:lnSpc>
            </a:pPr>
            <a:r>
              <a:rPr lang="en-US" sz="1800" b="0" i="0" u="none" strike="noStrike" baseline="0" dirty="0">
                <a:latin typeface="SFRM1000"/>
              </a:rPr>
              <a:t>Future work: integrate human feedback during training for better prototypes</a:t>
            </a:r>
            <a:endParaRPr lang="en-US" dirty="0"/>
          </a:p>
        </p:txBody>
      </p:sp>
      <p:sp>
        <p:nvSpPr>
          <p:cNvPr id="3" name="Title 2">
            <a:extLst>
              <a:ext uri="{FF2B5EF4-FFF2-40B4-BE49-F238E27FC236}">
                <a16:creationId xmlns:a16="http://schemas.microsoft.com/office/drawing/2014/main" id="{BBA4F167-FD2B-57FA-2ACC-529F9E174DE4}"/>
              </a:ext>
            </a:extLst>
          </p:cNvPr>
          <p:cNvSpPr>
            <a:spLocks noGrp="1"/>
          </p:cNvSpPr>
          <p:nvPr>
            <p:ph type="ctr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08AE463B-C459-B07C-8421-19559DEB94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16</a:t>
            </a:fld>
            <a:endParaRPr lang="pt-PT"/>
          </a:p>
        </p:txBody>
      </p:sp>
    </p:spTree>
    <p:extLst>
      <p:ext uri="{BB962C8B-B14F-4D97-AF65-F5344CB8AC3E}">
        <p14:creationId xmlns:p14="http://schemas.microsoft.com/office/powerpoint/2010/main" val="369227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8"/>
          <p:cNvSpPr txBox="1">
            <a:spLocks noGrp="1"/>
          </p:cNvSpPr>
          <p:nvPr>
            <p:ph type="ctrTitle"/>
          </p:nvPr>
        </p:nvSpPr>
        <p:spPr>
          <a:xfrm>
            <a:off x="685800" y="1928808"/>
            <a:ext cx="7772400" cy="1178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pt-PT"/>
              <a:t>Thank you</a:t>
            </a:r>
            <a:endParaRPr/>
          </a:p>
        </p:txBody>
      </p:sp>
      <p:sp>
        <p:nvSpPr>
          <p:cNvPr id="2" name="TextBox 1">
            <a:extLst>
              <a:ext uri="{FF2B5EF4-FFF2-40B4-BE49-F238E27FC236}">
                <a16:creationId xmlns:a16="http://schemas.microsoft.com/office/drawing/2014/main" id="{107DEEFD-CC39-B567-F781-79946FCE909D}"/>
              </a:ext>
            </a:extLst>
          </p:cNvPr>
          <p:cNvSpPr txBox="1"/>
          <p:nvPr/>
        </p:nvSpPr>
        <p:spPr>
          <a:xfrm>
            <a:off x="1924334" y="2518158"/>
            <a:ext cx="5595583" cy="954107"/>
          </a:xfrm>
          <a:prstGeom prst="rect">
            <a:avLst/>
          </a:prstGeom>
          <a:noFill/>
        </p:spPr>
        <p:txBody>
          <a:bodyPr wrap="square" rtlCol="0">
            <a:spAutoFit/>
          </a:bodyPr>
          <a:lstStyle/>
          <a:p>
            <a:pPr algn="ctr"/>
            <a:r>
              <a:rPr lang="en-US" sz="2800" b="0" i="0" dirty="0">
                <a:solidFill>
                  <a:srgbClr val="374151"/>
                </a:solidFill>
                <a:effectLst/>
                <a:latin typeface="Söhne"/>
              </a:rPr>
              <a:t>Feel free to send questions to </a:t>
            </a:r>
            <a:r>
              <a:rPr lang="en-US" sz="2800" b="0" i="0" u="sng" dirty="0">
                <a:effectLst/>
                <a:latin typeface="Söhne"/>
                <a:hlinkClick r:id="rId3"/>
              </a:rPr>
              <a:t>carlos.santiago@tecnico.ulisboa.pt</a:t>
            </a:r>
            <a:r>
              <a:rPr lang="en-US" b="0" i="0" dirty="0">
                <a:solidFill>
                  <a:srgbClr val="374151"/>
                </a:solidFill>
                <a:effectLst/>
                <a:latin typeface="Söhne"/>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7B01C0-B415-A6A3-97EC-26D7D3CC4105}"/>
              </a:ext>
            </a:extLst>
          </p:cNvPr>
          <p:cNvSpPr>
            <a:spLocks noGrp="1"/>
          </p:cNvSpPr>
          <p:nvPr>
            <p:ph type="body" idx="1"/>
          </p:nvPr>
        </p:nvSpPr>
        <p:spPr/>
        <p:txBody>
          <a:bodyPr/>
          <a:lstStyle/>
          <a:p>
            <a:r>
              <a:rPr lang="en-US" dirty="0"/>
              <a:t>AI assistants would be more effective at communicating decisions if they mimicked a dermatologist’s reasoning</a:t>
            </a:r>
          </a:p>
          <a:p>
            <a:r>
              <a:rPr lang="en-US" dirty="0"/>
              <a:t>Example-based </a:t>
            </a:r>
            <a:r>
              <a:rPr lang="en-US" dirty="0" err="1"/>
              <a:t>explainability</a:t>
            </a:r>
            <a:r>
              <a:rPr lang="en-US" dirty="0"/>
              <a:t> – find similar cases to justify decision</a:t>
            </a:r>
          </a:p>
          <a:p>
            <a:pPr marL="2459038" lvl="1" indent="-290513"/>
            <a:r>
              <a:rPr lang="en-US" dirty="0"/>
              <a:t>Global explanations</a:t>
            </a:r>
          </a:p>
          <a:p>
            <a:pPr marL="2916238" lvl="2" indent="-290513"/>
            <a:r>
              <a:rPr lang="en-US" b="1" dirty="0"/>
              <a:t>Humans</a:t>
            </a:r>
            <a:r>
              <a:rPr lang="en-US" dirty="0"/>
              <a:t>: Expertise gained from previous cases</a:t>
            </a:r>
          </a:p>
          <a:p>
            <a:pPr marL="2916238" lvl="2" indent="-290513"/>
            <a:r>
              <a:rPr lang="en-US" b="1" dirty="0"/>
              <a:t>AI</a:t>
            </a:r>
            <a:r>
              <a:rPr lang="en-US" dirty="0"/>
              <a:t>: Classification based on content-based image retrieval</a:t>
            </a:r>
          </a:p>
          <a:p>
            <a:pPr marL="2459038" lvl="1" indent="-290513"/>
            <a:r>
              <a:rPr lang="en-US" dirty="0"/>
              <a:t>Local explanations</a:t>
            </a:r>
          </a:p>
          <a:p>
            <a:pPr marL="2916238" lvl="2" indent="-290513"/>
            <a:r>
              <a:rPr lang="en-US" b="1" dirty="0"/>
              <a:t>Humans</a:t>
            </a:r>
            <a:r>
              <a:rPr lang="en-US" dirty="0"/>
              <a:t>: 7-point checklist / ABCD rule</a:t>
            </a:r>
          </a:p>
          <a:p>
            <a:pPr marL="2916238" lvl="2" indent="-290513"/>
            <a:r>
              <a:rPr lang="en-US" b="1" dirty="0"/>
              <a:t>AI</a:t>
            </a:r>
            <a:r>
              <a:rPr lang="en-US" dirty="0"/>
              <a:t>: Patch-wise classification</a:t>
            </a:r>
            <a:endParaRPr lang="en-US" b="1" dirty="0"/>
          </a:p>
          <a:p>
            <a:pPr marL="2916238" lvl="2" indent="-290513"/>
            <a:endParaRPr lang="en-US" dirty="0"/>
          </a:p>
          <a:p>
            <a:pPr marL="2168525" lvl="1" indent="0">
              <a:buNone/>
            </a:pPr>
            <a:r>
              <a:rPr lang="en-US" dirty="0"/>
              <a:t>	</a:t>
            </a:r>
          </a:p>
          <a:p>
            <a:endParaRPr lang="en-US" dirty="0"/>
          </a:p>
          <a:p>
            <a:pPr lvl="1"/>
            <a:endParaRPr lang="en-US" dirty="0"/>
          </a:p>
        </p:txBody>
      </p:sp>
      <p:sp>
        <p:nvSpPr>
          <p:cNvPr id="8" name="Title 7">
            <a:extLst>
              <a:ext uri="{FF2B5EF4-FFF2-40B4-BE49-F238E27FC236}">
                <a16:creationId xmlns:a16="http://schemas.microsoft.com/office/drawing/2014/main" id="{E5DC8777-B97E-A353-843D-57927E937BA3}"/>
              </a:ext>
            </a:extLst>
          </p:cNvPr>
          <p:cNvSpPr>
            <a:spLocks noGrp="1"/>
          </p:cNvSpPr>
          <p:nvPr>
            <p:ph type="ctrTitle"/>
          </p:nvPr>
        </p:nvSpPr>
        <p:spPr/>
        <p:txBody>
          <a:bodyPr/>
          <a:lstStyle/>
          <a:p>
            <a:r>
              <a:rPr lang="en-US" dirty="0"/>
              <a:t>Motivation</a:t>
            </a:r>
          </a:p>
        </p:txBody>
      </p:sp>
      <p:sp>
        <p:nvSpPr>
          <p:cNvPr id="5" name="Slide Number Placeholder 4">
            <a:extLst>
              <a:ext uri="{FF2B5EF4-FFF2-40B4-BE49-F238E27FC236}">
                <a16:creationId xmlns:a16="http://schemas.microsoft.com/office/drawing/2014/main" id="{BDDA4F5D-2F11-0399-A5A0-2A59906931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2</a:t>
            </a:fld>
            <a:endParaRPr lang="pt-PT"/>
          </a:p>
        </p:txBody>
      </p:sp>
    </p:spTree>
    <p:extLst>
      <p:ext uri="{BB962C8B-B14F-4D97-AF65-F5344CB8AC3E}">
        <p14:creationId xmlns:p14="http://schemas.microsoft.com/office/powerpoint/2010/main" val="216185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7B01C0-B415-A6A3-97EC-26D7D3CC4105}"/>
              </a:ext>
            </a:extLst>
          </p:cNvPr>
          <p:cNvSpPr>
            <a:spLocks noGrp="1"/>
          </p:cNvSpPr>
          <p:nvPr>
            <p:ph type="body" idx="1"/>
          </p:nvPr>
        </p:nvSpPr>
        <p:spPr>
          <a:xfrm>
            <a:off x="632517" y="1596391"/>
            <a:ext cx="8025679" cy="2732503"/>
          </a:xfrm>
        </p:spPr>
        <p:txBody>
          <a:bodyPr/>
          <a:lstStyle/>
          <a:p>
            <a:pPr marL="2459038" lvl="1" indent="-290513"/>
            <a:endParaRPr lang="en-US" dirty="0"/>
          </a:p>
          <a:p>
            <a:pPr marL="2459038" lvl="1" indent="-290513"/>
            <a:r>
              <a:rPr lang="en-US" dirty="0"/>
              <a:t>Global explanations</a:t>
            </a:r>
          </a:p>
          <a:p>
            <a:pPr marL="2168525" lvl="1" indent="0">
              <a:buNone/>
            </a:pPr>
            <a:r>
              <a:rPr lang="en-US" dirty="0"/>
              <a:t>	(similar images)</a:t>
            </a:r>
          </a:p>
          <a:p>
            <a:pPr marL="2168525" lvl="1" indent="0">
              <a:buNone/>
            </a:pPr>
            <a:endParaRPr lang="en-US" dirty="0"/>
          </a:p>
          <a:p>
            <a:pPr marL="104775" indent="0">
              <a:buNone/>
            </a:pPr>
            <a:endParaRPr lang="en-US" dirty="0"/>
          </a:p>
          <a:p>
            <a:pPr marL="2459038" lvl="1" indent="-290513"/>
            <a:r>
              <a:rPr lang="en-US" dirty="0"/>
              <a:t>Local explanations</a:t>
            </a:r>
          </a:p>
          <a:p>
            <a:pPr marL="2168525" lvl="1" indent="0">
              <a:buNone/>
            </a:pPr>
            <a:r>
              <a:rPr lang="en-US" dirty="0"/>
              <a:t>       (similar patches)</a:t>
            </a:r>
          </a:p>
          <a:p>
            <a:pPr marL="2168525" lvl="1" indent="0">
              <a:buNone/>
            </a:pPr>
            <a:endParaRPr lang="en-US" dirty="0"/>
          </a:p>
          <a:p>
            <a:endParaRPr lang="en-US" dirty="0"/>
          </a:p>
          <a:p>
            <a:pPr lvl="1"/>
            <a:endParaRPr lang="en-US" dirty="0"/>
          </a:p>
        </p:txBody>
      </p:sp>
      <p:sp>
        <p:nvSpPr>
          <p:cNvPr id="8" name="Title 7">
            <a:extLst>
              <a:ext uri="{FF2B5EF4-FFF2-40B4-BE49-F238E27FC236}">
                <a16:creationId xmlns:a16="http://schemas.microsoft.com/office/drawing/2014/main" id="{E5DC8777-B97E-A353-843D-57927E937BA3}"/>
              </a:ext>
            </a:extLst>
          </p:cNvPr>
          <p:cNvSpPr>
            <a:spLocks noGrp="1"/>
          </p:cNvSpPr>
          <p:nvPr>
            <p:ph type="ctrTitle"/>
          </p:nvPr>
        </p:nvSpPr>
        <p:spPr/>
        <p:txBody>
          <a:bodyPr/>
          <a:lstStyle/>
          <a:p>
            <a:r>
              <a:rPr lang="en-US" dirty="0"/>
              <a:t>Motivation</a:t>
            </a:r>
          </a:p>
        </p:txBody>
      </p:sp>
      <p:sp>
        <p:nvSpPr>
          <p:cNvPr id="5" name="Slide Number Placeholder 4">
            <a:extLst>
              <a:ext uri="{FF2B5EF4-FFF2-40B4-BE49-F238E27FC236}">
                <a16:creationId xmlns:a16="http://schemas.microsoft.com/office/drawing/2014/main" id="{BDDA4F5D-2F11-0399-A5A0-2A59906931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3</a:t>
            </a:fld>
            <a:endParaRPr lang="pt-PT"/>
          </a:p>
        </p:txBody>
      </p:sp>
      <p:pic>
        <p:nvPicPr>
          <p:cNvPr id="11" name="Picture 10">
            <a:extLst>
              <a:ext uri="{FF2B5EF4-FFF2-40B4-BE49-F238E27FC236}">
                <a16:creationId xmlns:a16="http://schemas.microsoft.com/office/drawing/2014/main" id="{9416F2CD-A511-5368-6FA1-C9196166BB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890" y="1803330"/>
            <a:ext cx="2525563" cy="2525563"/>
          </a:xfrm>
          <a:prstGeom prst="rect">
            <a:avLst/>
          </a:prstGeom>
        </p:spPr>
      </p:pic>
      <p:pic>
        <p:nvPicPr>
          <p:cNvPr id="12" name="Picture 11">
            <a:extLst>
              <a:ext uri="{FF2B5EF4-FFF2-40B4-BE49-F238E27FC236}">
                <a16:creationId xmlns:a16="http://schemas.microsoft.com/office/drawing/2014/main" id="{FCFD62BB-D370-2BC6-84FF-535C900A75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2772" y="3231613"/>
            <a:ext cx="1097280" cy="1097280"/>
          </a:xfrm>
          <a:prstGeom prst="rect">
            <a:avLst/>
          </a:prstGeom>
        </p:spPr>
      </p:pic>
      <p:pic>
        <p:nvPicPr>
          <p:cNvPr id="13" name="Picture 12">
            <a:extLst>
              <a:ext uri="{FF2B5EF4-FFF2-40B4-BE49-F238E27FC236}">
                <a16:creationId xmlns:a16="http://schemas.microsoft.com/office/drawing/2014/main" id="{D3FB98D6-E1D6-F217-C15D-50D4EF7840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93424" y="1803331"/>
            <a:ext cx="1097280" cy="1097280"/>
          </a:xfrm>
          <a:prstGeom prst="rect">
            <a:avLst/>
          </a:prstGeom>
        </p:spPr>
      </p:pic>
      <p:pic>
        <p:nvPicPr>
          <p:cNvPr id="14" name="Picture 13">
            <a:extLst>
              <a:ext uri="{FF2B5EF4-FFF2-40B4-BE49-F238E27FC236}">
                <a16:creationId xmlns:a16="http://schemas.microsoft.com/office/drawing/2014/main" id="{55673031-357B-5976-F26B-82D16D26C3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92772" y="1803331"/>
            <a:ext cx="1097280" cy="1097280"/>
          </a:xfrm>
          <a:prstGeom prst="rect">
            <a:avLst/>
          </a:prstGeom>
        </p:spPr>
      </p:pic>
      <p:pic>
        <p:nvPicPr>
          <p:cNvPr id="15" name="Picture 14">
            <a:extLst>
              <a:ext uri="{FF2B5EF4-FFF2-40B4-BE49-F238E27FC236}">
                <a16:creationId xmlns:a16="http://schemas.microsoft.com/office/drawing/2014/main" id="{14FADA2B-4C2A-4087-4AA2-D30576B99CF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892120" y="1803331"/>
            <a:ext cx="1097280" cy="1097280"/>
          </a:xfrm>
          <a:prstGeom prst="rect">
            <a:avLst/>
          </a:prstGeom>
        </p:spPr>
      </p:pic>
      <p:pic>
        <p:nvPicPr>
          <p:cNvPr id="16" name="Picture 15">
            <a:extLst>
              <a:ext uri="{FF2B5EF4-FFF2-40B4-BE49-F238E27FC236}">
                <a16:creationId xmlns:a16="http://schemas.microsoft.com/office/drawing/2014/main" id="{7ACF437E-1839-E317-7D10-406A94EE81A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93424" y="3231613"/>
            <a:ext cx="1097280" cy="1097280"/>
          </a:xfrm>
          <a:prstGeom prst="rect">
            <a:avLst/>
          </a:prstGeom>
        </p:spPr>
      </p:pic>
    </p:spTree>
    <p:extLst>
      <p:ext uri="{BB962C8B-B14F-4D97-AF65-F5344CB8AC3E}">
        <p14:creationId xmlns:p14="http://schemas.microsoft.com/office/powerpoint/2010/main" val="40065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DC8777-B97E-A353-843D-57927E937BA3}"/>
              </a:ext>
            </a:extLst>
          </p:cNvPr>
          <p:cNvSpPr>
            <a:spLocks noGrp="1"/>
          </p:cNvSpPr>
          <p:nvPr>
            <p:ph type="ctrTitle"/>
          </p:nvPr>
        </p:nvSpPr>
        <p:spPr/>
        <p:txBody>
          <a:bodyPr/>
          <a:lstStyle/>
          <a:p>
            <a:r>
              <a:rPr lang="en-US" dirty="0"/>
              <a:t>Our Aim</a:t>
            </a:r>
          </a:p>
        </p:txBody>
      </p:sp>
      <p:sp>
        <p:nvSpPr>
          <p:cNvPr id="5" name="Slide Number Placeholder 4">
            <a:extLst>
              <a:ext uri="{FF2B5EF4-FFF2-40B4-BE49-F238E27FC236}">
                <a16:creationId xmlns:a16="http://schemas.microsoft.com/office/drawing/2014/main" id="{BDDA4F5D-2F11-0399-A5A0-2A59906931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4</a:t>
            </a:fld>
            <a:endParaRPr lang="pt-PT"/>
          </a:p>
        </p:txBody>
      </p:sp>
      <p:sp>
        <p:nvSpPr>
          <p:cNvPr id="34" name="Text Placeholder 33">
            <a:extLst>
              <a:ext uri="{FF2B5EF4-FFF2-40B4-BE49-F238E27FC236}">
                <a16:creationId xmlns:a16="http://schemas.microsoft.com/office/drawing/2014/main" id="{CDFA79B7-3174-45EF-8E32-3F36D6EDD310}"/>
              </a:ext>
            </a:extLst>
          </p:cNvPr>
          <p:cNvSpPr>
            <a:spLocks noGrp="1"/>
          </p:cNvSpPr>
          <p:nvPr>
            <p:ph type="body" idx="1"/>
          </p:nvPr>
        </p:nvSpPr>
        <p:spPr/>
        <p:txBody>
          <a:bodyPr/>
          <a:lstStyle/>
          <a:p>
            <a:pPr marL="104775" indent="0">
              <a:spcAft>
                <a:spcPts val="1200"/>
              </a:spcAft>
              <a:buNone/>
            </a:pPr>
            <a:r>
              <a:rPr lang="en-US" dirty="0"/>
              <a:t>Develop an AI model that diagnoses skin lesions by</a:t>
            </a:r>
          </a:p>
          <a:p>
            <a:pPr>
              <a:spcAft>
                <a:spcPts val="1200"/>
              </a:spcAft>
            </a:pPr>
            <a:r>
              <a:rPr lang="en-US" b="1" dirty="0"/>
              <a:t>Finding similar images </a:t>
            </a:r>
            <a:r>
              <a:rPr lang="en-US" dirty="0"/>
              <a:t>– “</a:t>
            </a:r>
            <a:r>
              <a:rPr lang="en-US" i="1" dirty="0"/>
              <a:t>This lesion looks like melanomas I have seen before, so it is probably a melanoma</a:t>
            </a:r>
            <a:r>
              <a:rPr lang="en-US" dirty="0"/>
              <a:t>”</a:t>
            </a:r>
          </a:p>
          <a:p>
            <a:pPr>
              <a:spcAft>
                <a:spcPts val="1200"/>
              </a:spcAft>
            </a:pPr>
            <a:r>
              <a:rPr lang="en-US" b="1" dirty="0"/>
              <a:t>Finding discriminative regions in the image </a:t>
            </a:r>
            <a:r>
              <a:rPr lang="en-US" dirty="0"/>
              <a:t>– “</a:t>
            </a:r>
            <a:r>
              <a:rPr lang="en-US" i="1" dirty="0"/>
              <a:t>Melanomas typically exhibit these features, so it is probably a melanoma</a:t>
            </a:r>
            <a:r>
              <a:rPr lang="en-US" dirty="0"/>
              <a:t>”</a:t>
            </a:r>
          </a:p>
        </p:txBody>
      </p:sp>
    </p:spTree>
    <p:extLst>
      <p:ext uri="{BB962C8B-B14F-4D97-AF65-F5344CB8AC3E}">
        <p14:creationId xmlns:p14="http://schemas.microsoft.com/office/powerpoint/2010/main" val="119039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DC8777-B97E-A353-843D-57927E937BA3}"/>
              </a:ext>
            </a:extLst>
          </p:cNvPr>
          <p:cNvSpPr>
            <a:spLocks noGrp="1"/>
          </p:cNvSpPr>
          <p:nvPr>
            <p:ph type="ctrTitle"/>
          </p:nvPr>
        </p:nvSpPr>
        <p:spPr/>
        <p:txBody>
          <a:bodyPr/>
          <a:lstStyle/>
          <a:p>
            <a:r>
              <a:rPr lang="en-US" dirty="0"/>
              <a:t>Our Aim</a:t>
            </a:r>
          </a:p>
        </p:txBody>
      </p:sp>
      <p:sp>
        <p:nvSpPr>
          <p:cNvPr id="5" name="Slide Number Placeholder 4">
            <a:extLst>
              <a:ext uri="{FF2B5EF4-FFF2-40B4-BE49-F238E27FC236}">
                <a16:creationId xmlns:a16="http://schemas.microsoft.com/office/drawing/2014/main" id="{BDDA4F5D-2F11-0399-A5A0-2A59906931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5</a:t>
            </a:fld>
            <a:endParaRPr lang="pt-PT"/>
          </a:p>
        </p:txBody>
      </p:sp>
      <p:pic>
        <p:nvPicPr>
          <p:cNvPr id="32" name="Picture 31">
            <a:extLst>
              <a:ext uri="{FF2B5EF4-FFF2-40B4-BE49-F238E27FC236}">
                <a16:creationId xmlns:a16="http://schemas.microsoft.com/office/drawing/2014/main" id="{F3E0DD4A-C4EB-3AFC-0CE7-9275879C3FFB}"/>
              </a:ext>
            </a:extLst>
          </p:cNvPr>
          <p:cNvPicPr>
            <a:picLocks noChangeAspect="1"/>
          </p:cNvPicPr>
          <p:nvPr/>
        </p:nvPicPr>
        <p:blipFill>
          <a:blip r:embed="rId3"/>
          <a:stretch>
            <a:fillRect/>
          </a:stretch>
        </p:blipFill>
        <p:spPr>
          <a:xfrm>
            <a:off x="357717" y="1628268"/>
            <a:ext cx="8515884" cy="2993347"/>
          </a:xfrm>
          <a:prstGeom prst="rect">
            <a:avLst/>
          </a:prstGeom>
        </p:spPr>
      </p:pic>
    </p:spTree>
    <p:extLst>
      <p:ext uri="{BB962C8B-B14F-4D97-AF65-F5344CB8AC3E}">
        <p14:creationId xmlns:p14="http://schemas.microsoft.com/office/powerpoint/2010/main" val="42201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5F8D3-0B86-28A8-26D4-209A008679B6}"/>
              </a:ext>
            </a:extLst>
          </p:cNvPr>
          <p:cNvSpPr>
            <a:spLocks noGrp="1"/>
          </p:cNvSpPr>
          <p:nvPr>
            <p:ph type="ctrTitle"/>
          </p:nvPr>
        </p:nvSpPr>
        <p:spPr/>
        <p:txBody>
          <a:bodyPr/>
          <a:lstStyle/>
          <a:p>
            <a:r>
              <a:rPr lang="en-US" dirty="0"/>
              <a:t>Proposed Model</a:t>
            </a:r>
          </a:p>
        </p:txBody>
      </p:sp>
      <p:sp>
        <p:nvSpPr>
          <p:cNvPr id="4" name="Slide Number Placeholder 3">
            <a:extLst>
              <a:ext uri="{FF2B5EF4-FFF2-40B4-BE49-F238E27FC236}">
                <a16:creationId xmlns:a16="http://schemas.microsoft.com/office/drawing/2014/main" id="{7D06EBB2-B77D-EBF6-E9FD-92A5A34BCF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6</a:t>
            </a:fld>
            <a:endParaRPr lang="pt-PT"/>
          </a:p>
        </p:txBody>
      </p:sp>
      <p:pic>
        <p:nvPicPr>
          <p:cNvPr id="115" name="Picture 114">
            <a:extLst>
              <a:ext uri="{FF2B5EF4-FFF2-40B4-BE49-F238E27FC236}">
                <a16:creationId xmlns:a16="http://schemas.microsoft.com/office/drawing/2014/main" id="{0748A449-EF89-C7C0-89C7-4748A9428887}"/>
              </a:ext>
            </a:extLst>
          </p:cNvPr>
          <p:cNvPicPr>
            <a:picLocks noChangeAspect="1"/>
          </p:cNvPicPr>
          <p:nvPr/>
        </p:nvPicPr>
        <p:blipFill>
          <a:blip r:embed="rId3"/>
          <a:stretch>
            <a:fillRect/>
          </a:stretch>
        </p:blipFill>
        <p:spPr>
          <a:xfrm>
            <a:off x="878707" y="1811114"/>
            <a:ext cx="7329377" cy="2435258"/>
          </a:xfrm>
          <a:prstGeom prst="rect">
            <a:avLst/>
          </a:prstGeom>
        </p:spPr>
      </p:pic>
    </p:spTree>
    <p:extLst>
      <p:ext uri="{BB962C8B-B14F-4D97-AF65-F5344CB8AC3E}">
        <p14:creationId xmlns:p14="http://schemas.microsoft.com/office/powerpoint/2010/main" val="54969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A6D2C-F040-640B-CDA9-A07CB78CA6AC}"/>
              </a:ext>
            </a:extLst>
          </p:cNvPr>
          <p:cNvSpPr>
            <a:spLocks noGrp="1"/>
          </p:cNvSpPr>
          <p:nvPr>
            <p:ph type="body" idx="1"/>
          </p:nvPr>
        </p:nvSpPr>
        <p:spPr/>
        <p:txBody>
          <a:bodyPr/>
          <a:lstStyle/>
          <a:p>
            <a:r>
              <a:rPr lang="en-US" dirty="0"/>
              <a:t>Classification is based on prototypical networks</a:t>
            </a:r>
          </a:p>
          <a:p>
            <a:pPr lvl="1"/>
            <a:r>
              <a:rPr lang="en-US" sz="1600" dirty="0"/>
              <a:t>The model learns class prototypes and classifies by measuring the similarity between images/patches and prototypes</a:t>
            </a:r>
          </a:p>
        </p:txBody>
      </p:sp>
      <p:sp>
        <p:nvSpPr>
          <p:cNvPr id="3" name="Title 2">
            <a:extLst>
              <a:ext uri="{FF2B5EF4-FFF2-40B4-BE49-F238E27FC236}">
                <a16:creationId xmlns:a16="http://schemas.microsoft.com/office/drawing/2014/main" id="{5595F8D3-0B86-28A8-26D4-209A008679B6}"/>
              </a:ext>
            </a:extLst>
          </p:cNvPr>
          <p:cNvSpPr>
            <a:spLocks noGrp="1"/>
          </p:cNvSpPr>
          <p:nvPr>
            <p:ph type="ctrTitle"/>
          </p:nvPr>
        </p:nvSpPr>
        <p:spPr/>
        <p:txBody>
          <a:bodyPr/>
          <a:lstStyle/>
          <a:p>
            <a:r>
              <a:rPr lang="en-US" dirty="0"/>
              <a:t>Proposed Model</a:t>
            </a:r>
          </a:p>
        </p:txBody>
      </p:sp>
      <p:sp>
        <p:nvSpPr>
          <p:cNvPr id="4" name="Slide Number Placeholder 3">
            <a:extLst>
              <a:ext uri="{FF2B5EF4-FFF2-40B4-BE49-F238E27FC236}">
                <a16:creationId xmlns:a16="http://schemas.microsoft.com/office/drawing/2014/main" id="{7D06EBB2-B77D-EBF6-E9FD-92A5A34BCF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7</a:t>
            </a:fld>
            <a:endParaRPr lang="pt-PT"/>
          </a:p>
        </p:txBody>
      </p:sp>
      <p:pic>
        <p:nvPicPr>
          <p:cNvPr id="6" name="Picture 5">
            <a:extLst>
              <a:ext uri="{FF2B5EF4-FFF2-40B4-BE49-F238E27FC236}">
                <a16:creationId xmlns:a16="http://schemas.microsoft.com/office/drawing/2014/main" id="{E2482B70-9F3C-5B77-749B-152143F3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08" y="3284984"/>
            <a:ext cx="1593879" cy="1066218"/>
          </a:xfrm>
          <a:prstGeom prst="rect">
            <a:avLst/>
          </a:prstGeom>
        </p:spPr>
      </p:pic>
      <p:cxnSp>
        <p:nvCxnSpPr>
          <p:cNvPr id="7" name="Straight Arrow Connector 6">
            <a:extLst>
              <a:ext uri="{FF2B5EF4-FFF2-40B4-BE49-F238E27FC236}">
                <a16:creationId xmlns:a16="http://schemas.microsoft.com/office/drawing/2014/main" id="{BD881F13-2D6A-AC25-2C71-794AD01F8BA0}"/>
              </a:ext>
            </a:extLst>
          </p:cNvPr>
          <p:cNvCxnSpPr>
            <a:cxnSpLocks/>
          </p:cNvCxnSpPr>
          <p:nvPr/>
        </p:nvCxnSpPr>
        <p:spPr>
          <a:xfrm>
            <a:off x="2974420" y="3827881"/>
            <a:ext cx="18288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61">
            <a:extLst>
              <a:ext uri="{FF2B5EF4-FFF2-40B4-BE49-F238E27FC236}">
                <a16:creationId xmlns:a16="http://schemas.microsoft.com/office/drawing/2014/main" id="{90F5F82F-DEB9-C70C-0E4E-D3552D9304F7}"/>
              </a:ext>
            </a:extLst>
          </p:cNvPr>
          <p:cNvGraphicFramePr>
            <a:graphicFrameLocks noGrp="1"/>
          </p:cNvGraphicFramePr>
          <p:nvPr>
            <p:extLst>
              <p:ext uri="{D42A27DB-BD31-4B8C-83A1-F6EECF244321}">
                <p14:modId xmlns:p14="http://schemas.microsoft.com/office/powerpoint/2010/main" val="3250630859"/>
              </p:ext>
            </p:extLst>
          </p:nvPr>
        </p:nvGraphicFramePr>
        <p:xfrm>
          <a:off x="1224609" y="3284984"/>
          <a:ext cx="1593879" cy="1066219"/>
        </p:xfrm>
        <a:graphic>
          <a:graphicData uri="http://schemas.openxmlformats.org/drawingml/2006/table">
            <a:tbl>
              <a:tblPr firstRow="1" bandRow="1">
                <a:tableStyleId>{5940675A-B579-460E-94D1-54222C63F5DA}</a:tableStyleId>
              </a:tblPr>
              <a:tblGrid>
                <a:gridCol w="227697">
                  <a:extLst>
                    <a:ext uri="{9D8B030D-6E8A-4147-A177-3AD203B41FA5}">
                      <a16:colId xmlns:a16="http://schemas.microsoft.com/office/drawing/2014/main" val="185814026"/>
                    </a:ext>
                  </a:extLst>
                </a:gridCol>
                <a:gridCol w="227697">
                  <a:extLst>
                    <a:ext uri="{9D8B030D-6E8A-4147-A177-3AD203B41FA5}">
                      <a16:colId xmlns:a16="http://schemas.microsoft.com/office/drawing/2014/main" val="1665802414"/>
                    </a:ext>
                  </a:extLst>
                </a:gridCol>
                <a:gridCol w="227697">
                  <a:extLst>
                    <a:ext uri="{9D8B030D-6E8A-4147-A177-3AD203B41FA5}">
                      <a16:colId xmlns:a16="http://schemas.microsoft.com/office/drawing/2014/main" val="197000838"/>
                    </a:ext>
                  </a:extLst>
                </a:gridCol>
                <a:gridCol w="227697">
                  <a:extLst>
                    <a:ext uri="{9D8B030D-6E8A-4147-A177-3AD203B41FA5}">
                      <a16:colId xmlns:a16="http://schemas.microsoft.com/office/drawing/2014/main" val="3089827320"/>
                    </a:ext>
                  </a:extLst>
                </a:gridCol>
                <a:gridCol w="227697">
                  <a:extLst>
                    <a:ext uri="{9D8B030D-6E8A-4147-A177-3AD203B41FA5}">
                      <a16:colId xmlns:a16="http://schemas.microsoft.com/office/drawing/2014/main" val="3805091645"/>
                    </a:ext>
                  </a:extLst>
                </a:gridCol>
                <a:gridCol w="227697">
                  <a:extLst>
                    <a:ext uri="{9D8B030D-6E8A-4147-A177-3AD203B41FA5}">
                      <a16:colId xmlns:a16="http://schemas.microsoft.com/office/drawing/2014/main" val="3608443416"/>
                    </a:ext>
                  </a:extLst>
                </a:gridCol>
                <a:gridCol w="227697">
                  <a:extLst>
                    <a:ext uri="{9D8B030D-6E8A-4147-A177-3AD203B41FA5}">
                      <a16:colId xmlns:a16="http://schemas.microsoft.com/office/drawing/2014/main" val="3024032334"/>
                    </a:ext>
                  </a:extLst>
                </a:gridCol>
              </a:tblGrid>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512412"/>
                  </a:ext>
                </a:extLst>
              </a:tr>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296787"/>
                  </a:ext>
                </a:extLst>
              </a:tr>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990827"/>
                  </a:ext>
                </a:extLst>
              </a:tr>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017540"/>
                  </a:ext>
                </a:extLst>
              </a:tr>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865256"/>
                  </a:ext>
                </a:extLst>
              </a:tr>
              <a:tr h="152317">
                <a:tc>
                  <a:txBody>
                    <a:bodyPr/>
                    <a:lstStyle/>
                    <a:p>
                      <a:endParaRPr lang="en-US" sz="100" dirty="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603887"/>
                  </a:ext>
                </a:extLst>
              </a:tr>
              <a:tr h="152317">
                <a:tc>
                  <a:txBody>
                    <a:bodyPr/>
                    <a:lstStyle/>
                    <a:p>
                      <a:endParaRPr lang="en-US" sz="100"/>
                    </a:p>
                  </a:txBody>
                  <a:tcPr marL="2054" marR="2054" marT="0" marB="0">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2054" marR="205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2054" marR="2054" marT="0" marB="0">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02411"/>
                  </a:ext>
                </a:extLst>
              </a:tr>
            </a:tbl>
          </a:graphicData>
        </a:graphic>
      </p:graphicFrame>
      <p:grpSp>
        <p:nvGrpSpPr>
          <p:cNvPr id="71" name="Group 70">
            <a:extLst>
              <a:ext uri="{FF2B5EF4-FFF2-40B4-BE49-F238E27FC236}">
                <a16:creationId xmlns:a16="http://schemas.microsoft.com/office/drawing/2014/main" id="{2A5FAE20-B97A-8CB7-0487-D02EA0FFD16D}"/>
              </a:ext>
            </a:extLst>
          </p:cNvPr>
          <p:cNvGrpSpPr/>
          <p:nvPr/>
        </p:nvGrpSpPr>
        <p:grpSpPr>
          <a:xfrm>
            <a:off x="3362659" y="3434764"/>
            <a:ext cx="839318" cy="766658"/>
            <a:chOff x="2785885" y="3310226"/>
            <a:chExt cx="839318" cy="766658"/>
          </a:xfrm>
        </p:grpSpPr>
        <p:grpSp>
          <p:nvGrpSpPr>
            <p:cNvPr id="22" name="Group 21">
              <a:extLst>
                <a:ext uri="{FF2B5EF4-FFF2-40B4-BE49-F238E27FC236}">
                  <a16:creationId xmlns:a16="http://schemas.microsoft.com/office/drawing/2014/main" id="{8FC8B879-D893-BD67-8AB7-D24CD4BC222C}"/>
                </a:ext>
              </a:extLst>
            </p:cNvPr>
            <p:cNvGrpSpPr/>
            <p:nvPr/>
          </p:nvGrpSpPr>
          <p:grpSpPr>
            <a:xfrm>
              <a:off x="2785885" y="3894004"/>
              <a:ext cx="839318" cy="182880"/>
              <a:chOff x="2777208" y="3901038"/>
              <a:chExt cx="839318" cy="182880"/>
            </a:xfrm>
          </p:grpSpPr>
          <p:sp>
            <p:nvSpPr>
              <p:cNvPr id="5" name="Cube 4">
                <a:extLst>
                  <a:ext uri="{FF2B5EF4-FFF2-40B4-BE49-F238E27FC236}">
                    <a16:creationId xmlns:a16="http://schemas.microsoft.com/office/drawing/2014/main" id="{3702BE4B-6A03-6DBD-8252-84D63DB8EE19}"/>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be 8">
                <a:extLst>
                  <a:ext uri="{FF2B5EF4-FFF2-40B4-BE49-F238E27FC236}">
                    <a16:creationId xmlns:a16="http://schemas.microsoft.com/office/drawing/2014/main" id="{A035C035-E307-C2C0-DC6C-FBB3EBC3B812}"/>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4CD30DEA-BFF0-EF4B-4656-55809E6B7647}"/>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be 10">
                <a:extLst>
                  <a:ext uri="{FF2B5EF4-FFF2-40B4-BE49-F238E27FC236}">
                    <a16:creationId xmlns:a16="http://schemas.microsoft.com/office/drawing/2014/main" id="{62572CD6-CFCF-15F0-C6FD-ED4D996133DD}"/>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be 11">
                <a:extLst>
                  <a:ext uri="{FF2B5EF4-FFF2-40B4-BE49-F238E27FC236}">
                    <a16:creationId xmlns:a16="http://schemas.microsoft.com/office/drawing/2014/main" id="{4397C156-A9F3-5402-8011-BF428472B37E}"/>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5E45E480-F9F2-2957-0A91-6BAD98A8DFE2}"/>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be 13">
                <a:extLst>
                  <a:ext uri="{FF2B5EF4-FFF2-40B4-BE49-F238E27FC236}">
                    <a16:creationId xmlns:a16="http://schemas.microsoft.com/office/drawing/2014/main" id="{F5F1D38C-58B3-DF72-6361-69C8EBB58EE9}"/>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185C292E-9B41-8D45-B65E-056C1F1167E7}"/>
                </a:ext>
              </a:extLst>
            </p:cNvPr>
            <p:cNvGrpSpPr/>
            <p:nvPr/>
          </p:nvGrpSpPr>
          <p:grpSpPr>
            <a:xfrm>
              <a:off x="2785885" y="3796706"/>
              <a:ext cx="839318" cy="182880"/>
              <a:chOff x="2777208" y="3901038"/>
              <a:chExt cx="839318" cy="182880"/>
            </a:xfrm>
          </p:grpSpPr>
          <p:sp>
            <p:nvSpPr>
              <p:cNvPr id="24" name="Cube 23">
                <a:extLst>
                  <a:ext uri="{FF2B5EF4-FFF2-40B4-BE49-F238E27FC236}">
                    <a16:creationId xmlns:a16="http://schemas.microsoft.com/office/drawing/2014/main" id="{2545F912-7FEF-E094-80DB-E2BEFD914CB0}"/>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be 24">
                <a:extLst>
                  <a:ext uri="{FF2B5EF4-FFF2-40B4-BE49-F238E27FC236}">
                    <a16:creationId xmlns:a16="http://schemas.microsoft.com/office/drawing/2014/main" id="{090C1B08-C57E-4126-A3BB-64367DAABB1D}"/>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ube 25">
                <a:extLst>
                  <a:ext uri="{FF2B5EF4-FFF2-40B4-BE49-F238E27FC236}">
                    <a16:creationId xmlns:a16="http://schemas.microsoft.com/office/drawing/2014/main" id="{14EBF5DF-7E8C-7723-42B7-CA60663D1083}"/>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be 26">
                <a:extLst>
                  <a:ext uri="{FF2B5EF4-FFF2-40B4-BE49-F238E27FC236}">
                    <a16:creationId xmlns:a16="http://schemas.microsoft.com/office/drawing/2014/main" id="{13AE8502-30C5-AA5F-9C03-255330A75AB5}"/>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ube 27">
                <a:extLst>
                  <a:ext uri="{FF2B5EF4-FFF2-40B4-BE49-F238E27FC236}">
                    <a16:creationId xmlns:a16="http://schemas.microsoft.com/office/drawing/2014/main" id="{233F87B5-8A71-19C1-8284-8F37D082E433}"/>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ube 28">
                <a:extLst>
                  <a:ext uri="{FF2B5EF4-FFF2-40B4-BE49-F238E27FC236}">
                    <a16:creationId xmlns:a16="http://schemas.microsoft.com/office/drawing/2014/main" id="{B1A5C620-42A2-5A97-7142-7D1395E848E2}"/>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be 29">
                <a:extLst>
                  <a:ext uri="{FF2B5EF4-FFF2-40B4-BE49-F238E27FC236}">
                    <a16:creationId xmlns:a16="http://schemas.microsoft.com/office/drawing/2014/main" id="{50E896DC-CAE6-C9D8-BE6F-90FF03EE5CC2}"/>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B09763FB-9861-5D76-6DE7-B41E681E2EA9}"/>
                </a:ext>
              </a:extLst>
            </p:cNvPr>
            <p:cNvGrpSpPr/>
            <p:nvPr/>
          </p:nvGrpSpPr>
          <p:grpSpPr>
            <a:xfrm>
              <a:off x="2785885" y="3699410"/>
              <a:ext cx="839318" cy="182880"/>
              <a:chOff x="2777208" y="3901038"/>
              <a:chExt cx="839318" cy="182880"/>
            </a:xfrm>
          </p:grpSpPr>
          <p:sp>
            <p:nvSpPr>
              <p:cNvPr id="32" name="Cube 31">
                <a:extLst>
                  <a:ext uri="{FF2B5EF4-FFF2-40B4-BE49-F238E27FC236}">
                    <a16:creationId xmlns:a16="http://schemas.microsoft.com/office/drawing/2014/main" id="{C9CE0647-8EE6-5701-8B9D-6B0F7A2AB61B}"/>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ube 32">
                <a:extLst>
                  <a:ext uri="{FF2B5EF4-FFF2-40B4-BE49-F238E27FC236}">
                    <a16:creationId xmlns:a16="http://schemas.microsoft.com/office/drawing/2014/main" id="{6779A78A-FB9B-4EEA-AB12-91A830247172}"/>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ube 33">
                <a:extLst>
                  <a:ext uri="{FF2B5EF4-FFF2-40B4-BE49-F238E27FC236}">
                    <a16:creationId xmlns:a16="http://schemas.microsoft.com/office/drawing/2014/main" id="{7AB22D80-9559-CEB9-D25B-A5AFCD32177F}"/>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ube 34">
                <a:extLst>
                  <a:ext uri="{FF2B5EF4-FFF2-40B4-BE49-F238E27FC236}">
                    <a16:creationId xmlns:a16="http://schemas.microsoft.com/office/drawing/2014/main" id="{C0EF7E39-DF25-492D-5907-6AA658C1C2CF}"/>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ube 35">
                <a:extLst>
                  <a:ext uri="{FF2B5EF4-FFF2-40B4-BE49-F238E27FC236}">
                    <a16:creationId xmlns:a16="http://schemas.microsoft.com/office/drawing/2014/main" id="{2D5822FB-CABB-1140-C042-6977F8BFC584}"/>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be 36">
                <a:extLst>
                  <a:ext uri="{FF2B5EF4-FFF2-40B4-BE49-F238E27FC236}">
                    <a16:creationId xmlns:a16="http://schemas.microsoft.com/office/drawing/2014/main" id="{0AFDBFE2-7A17-F832-BD1A-860783C3AFD0}"/>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be 37">
                <a:extLst>
                  <a:ext uri="{FF2B5EF4-FFF2-40B4-BE49-F238E27FC236}">
                    <a16:creationId xmlns:a16="http://schemas.microsoft.com/office/drawing/2014/main" id="{CE18BF7E-575A-A722-AD42-9EEF062E8A26}"/>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A78E623-5DEE-6AEF-E500-080C6D8B1E96}"/>
                </a:ext>
              </a:extLst>
            </p:cNvPr>
            <p:cNvGrpSpPr/>
            <p:nvPr/>
          </p:nvGrpSpPr>
          <p:grpSpPr>
            <a:xfrm>
              <a:off x="2785885" y="3602114"/>
              <a:ext cx="839318" cy="182880"/>
              <a:chOff x="2777208" y="3901038"/>
              <a:chExt cx="839318" cy="182880"/>
            </a:xfrm>
          </p:grpSpPr>
          <p:sp>
            <p:nvSpPr>
              <p:cNvPr id="40" name="Cube 39">
                <a:extLst>
                  <a:ext uri="{FF2B5EF4-FFF2-40B4-BE49-F238E27FC236}">
                    <a16:creationId xmlns:a16="http://schemas.microsoft.com/office/drawing/2014/main" id="{837E674A-EFD0-4F45-3424-5B2B2D700C67}"/>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ube 40">
                <a:extLst>
                  <a:ext uri="{FF2B5EF4-FFF2-40B4-BE49-F238E27FC236}">
                    <a16:creationId xmlns:a16="http://schemas.microsoft.com/office/drawing/2014/main" id="{93D1C256-DF02-B070-140C-F2E2476DE7CF}"/>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ube 41">
                <a:extLst>
                  <a:ext uri="{FF2B5EF4-FFF2-40B4-BE49-F238E27FC236}">
                    <a16:creationId xmlns:a16="http://schemas.microsoft.com/office/drawing/2014/main" id="{ADA4C632-F09B-DB56-C9FE-61562CEC3ACB}"/>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ube 42">
                <a:extLst>
                  <a:ext uri="{FF2B5EF4-FFF2-40B4-BE49-F238E27FC236}">
                    <a16:creationId xmlns:a16="http://schemas.microsoft.com/office/drawing/2014/main" id="{B8AA049A-299C-8D9A-0022-7E41CADA3201}"/>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ube 43">
                <a:extLst>
                  <a:ext uri="{FF2B5EF4-FFF2-40B4-BE49-F238E27FC236}">
                    <a16:creationId xmlns:a16="http://schemas.microsoft.com/office/drawing/2014/main" id="{CBB1450C-5C90-B855-4684-9640AAC1CEAC}"/>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ube 44">
                <a:extLst>
                  <a:ext uri="{FF2B5EF4-FFF2-40B4-BE49-F238E27FC236}">
                    <a16:creationId xmlns:a16="http://schemas.microsoft.com/office/drawing/2014/main" id="{65CA81AD-26CD-6603-F6A9-5746C11B3912}"/>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ube 45">
                <a:extLst>
                  <a:ext uri="{FF2B5EF4-FFF2-40B4-BE49-F238E27FC236}">
                    <a16:creationId xmlns:a16="http://schemas.microsoft.com/office/drawing/2014/main" id="{F16C4D9B-3BD1-FCFB-3BDA-FF92BBCD5C23}"/>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83A2A6A4-6D4D-6549-2F84-EA7272C2C1D7}"/>
                </a:ext>
              </a:extLst>
            </p:cNvPr>
            <p:cNvGrpSpPr/>
            <p:nvPr/>
          </p:nvGrpSpPr>
          <p:grpSpPr>
            <a:xfrm>
              <a:off x="2785885" y="3504818"/>
              <a:ext cx="839318" cy="182880"/>
              <a:chOff x="2777208" y="3901038"/>
              <a:chExt cx="839318" cy="182880"/>
            </a:xfrm>
          </p:grpSpPr>
          <p:sp>
            <p:nvSpPr>
              <p:cNvPr id="48" name="Cube 47">
                <a:extLst>
                  <a:ext uri="{FF2B5EF4-FFF2-40B4-BE49-F238E27FC236}">
                    <a16:creationId xmlns:a16="http://schemas.microsoft.com/office/drawing/2014/main" id="{B294CA98-BED7-BF07-E149-6ED15327B24C}"/>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a:extLst>
                  <a:ext uri="{FF2B5EF4-FFF2-40B4-BE49-F238E27FC236}">
                    <a16:creationId xmlns:a16="http://schemas.microsoft.com/office/drawing/2014/main" id="{5F16E402-3B80-3CD7-EFA5-0DE7B4AA0ECF}"/>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a:extLst>
                  <a:ext uri="{FF2B5EF4-FFF2-40B4-BE49-F238E27FC236}">
                    <a16:creationId xmlns:a16="http://schemas.microsoft.com/office/drawing/2014/main" id="{4468E3BB-5C0A-958D-2451-E568F95CE296}"/>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ube 50">
                <a:extLst>
                  <a:ext uri="{FF2B5EF4-FFF2-40B4-BE49-F238E27FC236}">
                    <a16:creationId xmlns:a16="http://schemas.microsoft.com/office/drawing/2014/main" id="{F74FF401-DA7E-4689-A075-EC70F6C34BDD}"/>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ube 51">
                <a:extLst>
                  <a:ext uri="{FF2B5EF4-FFF2-40B4-BE49-F238E27FC236}">
                    <a16:creationId xmlns:a16="http://schemas.microsoft.com/office/drawing/2014/main" id="{92314A7C-D079-3CD8-87CA-3CBF1FA8A2E6}"/>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ube 52">
                <a:extLst>
                  <a:ext uri="{FF2B5EF4-FFF2-40B4-BE49-F238E27FC236}">
                    <a16:creationId xmlns:a16="http://schemas.microsoft.com/office/drawing/2014/main" id="{1E3707EA-CCFC-52F1-B2EB-CDFA11519037}"/>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ube 53">
                <a:extLst>
                  <a:ext uri="{FF2B5EF4-FFF2-40B4-BE49-F238E27FC236}">
                    <a16:creationId xmlns:a16="http://schemas.microsoft.com/office/drawing/2014/main" id="{115755CC-0538-3694-3333-804A4B45BF36}"/>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5E19F036-D8F0-042E-8608-FBE5BBD8540A}"/>
                </a:ext>
              </a:extLst>
            </p:cNvPr>
            <p:cNvGrpSpPr/>
            <p:nvPr/>
          </p:nvGrpSpPr>
          <p:grpSpPr>
            <a:xfrm>
              <a:off x="2785885" y="3407522"/>
              <a:ext cx="839318" cy="182880"/>
              <a:chOff x="2777208" y="3901038"/>
              <a:chExt cx="839318" cy="182880"/>
            </a:xfrm>
          </p:grpSpPr>
          <p:sp>
            <p:nvSpPr>
              <p:cNvPr id="56" name="Cube 55">
                <a:extLst>
                  <a:ext uri="{FF2B5EF4-FFF2-40B4-BE49-F238E27FC236}">
                    <a16:creationId xmlns:a16="http://schemas.microsoft.com/office/drawing/2014/main" id="{BAE906DA-507F-BF0F-7E3A-1B70598F9B26}"/>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ube 56">
                <a:extLst>
                  <a:ext uri="{FF2B5EF4-FFF2-40B4-BE49-F238E27FC236}">
                    <a16:creationId xmlns:a16="http://schemas.microsoft.com/office/drawing/2014/main" id="{1E0179ED-064F-7A61-0546-B09AB5F3411C}"/>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ube 57">
                <a:extLst>
                  <a:ext uri="{FF2B5EF4-FFF2-40B4-BE49-F238E27FC236}">
                    <a16:creationId xmlns:a16="http://schemas.microsoft.com/office/drawing/2014/main" id="{E4C6E064-18AA-5925-B9C2-614980F3649C}"/>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ube 58">
                <a:extLst>
                  <a:ext uri="{FF2B5EF4-FFF2-40B4-BE49-F238E27FC236}">
                    <a16:creationId xmlns:a16="http://schemas.microsoft.com/office/drawing/2014/main" id="{7E2FE31F-4E21-F529-1005-1B03E230F618}"/>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ube 59">
                <a:extLst>
                  <a:ext uri="{FF2B5EF4-FFF2-40B4-BE49-F238E27FC236}">
                    <a16:creationId xmlns:a16="http://schemas.microsoft.com/office/drawing/2014/main" id="{14EA18A3-81CA-DAFC-7325-7F4035FABAB2}"/>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ube 60">
                <a:extLst>
                  <a:ext uri="{FF2B5EF4-FFF2-40B4-BE49-F238E27FC236}">
                    <a16:creationId xmlns:a16="http://schemas.microsoft.com/office/drawing/2014/main" id="{BBC9D322-551B-9E0C-8E40-F2FE21CA68FA}"/>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ube 61">
                <a:extLst>
                  <a:ext uri="{FF2B5EF4-FFF2-40B4-BE49-F238E27FC236}">
                    <a16:creationId xmlns:a16="http://schemas.microsoft.com/office/drawing/2014/main" id="{E6B17626-2E80-9814-408A-68D030C20D51}"/>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571757A0-8C57-C5A7-D659-C86BD032E4C6}"/>
                </a:ext>
              </a:extLst>
            </p:cNvPr>
            <p:cNvGrpSpPr/>
            <p:nvPr/>
          </p:nvGrpSpPr>
          <p:grpSpPr>
            <a:xfrm>
              <a:off x="2785885" y="3310226"/>
              <a:ext cx="839318" cy="182880"/>
              <a:chOff x="2777208" y="3901038"/>
              <a:chExt cx="839318" cy="182880"/>
            </a:xfrm>
          </p:grpSpPr>
          <p:sp>
            <p:nvSpPr>
              <p:cNvPr id="64" name="Cube 63">
                <a:extLst>
                  <a:ext uri="{FF2B5EF4-FFF2-40B4-BE49-F238E27FC236}">
                    <a16:creationId xmlns:a16="http://schemas.microsoft.com/office/drawing/2014/main" id="{65845034-F226-51E1-9059-009F39443BA5}"/>
                  </a:ext>
                </a:extLst>
              </p:cNvPr>
              <p:cNvSpPr>
                <a:spLocks noChangeAspect="1"/>
              </p:cNvSpPr>
              <p:nvPr/>
            </p:nvSpPr>
            <p:spPr>
              <a:xfrm>
                <a:off x="277720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Cube 64">
                <a:extLst>
                  <a:ext uri="{FF2B5EF4-FFF2-40B4-BE49-F238E27FC236}">
                    <a16:creationId xmlns:a16="http://schemas.microsoft.com/office/drawing/2014/main" id="{E467E49B-72C5-E92C-2C74-6E61F45AA482}"/>
                  </a:ext>
                </a:extLst>
              </p:cNvPr>
              <p:cNvSpPr>
                <a:spLocks noChangeAspect="1"/>
              </p:cNvSpPr>
              <p:nvPr/>
            </p:nvSpPr>
            <p:spPr>
              <a:xfrm>
                <a:off x="2886614"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ube 65">
                <a:extLst>
                  <a:ext uri="{FF2B5EF4-FFF2-40B4-BE49-F238E27FC236}">
                    <a16:creationId xmlns:a16="http://schemas.microsoft.com/office/drawing/2014/main" id="{2B9279BC-1345-CB00-DE27-388115E86E17}"/>
                  </a:ext>
                </a:extLst>
              </p:cNvPr>
              <p:cNvSpPr>
                <a:spLocks noChangeAspect="1"/>
              </p:cNvSpPr>
              <p:nvPr/>
            </p:nvSpPr>
            <p:spPr>
              <a:xfrm>
                <a:off x="2996020"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ube 66">
                <a:extLst>
                  <a:ext uri="{FF2B5EF4-FFF2-40B4-BE49-F238E27FC236}">
                    <a16:creationId xmlns:a16="http://schemas.microsoft.com/office/drawing/2014/main" id="{DAA8CA5A-00A3-04D8-BCE7-564D7C13E5A2}"/>
                  </a:ext>
                </a:extLst>
              </p:cNvPr>
              <p:cNvSpPr>
                <a:spLocks noChangeAspect="1"/>
              </p:cNvSpPr>
              <p:nvPr/>
            </p:nvSpPr>
            <p:spPr>
              <a:xfrm>
                <a:off x="310542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ube 67">
                <a:extLst>
                  <a:ext uri="{FF2B5EF4-FFF2-40B4-BE49-F238E27FC236}">
                    <a16:creationId xmlns:a16="http://schemas.microsoft.com/office/drawing/2014/main" id="{84E2B391-AD92-9345-0FE4-F9A7ACD9DF65}"/>
                  </a:ext>
                </a:extLst>
              </p:cNvPr>
              <p:cNvSpPr>
                <a:spLocks noChangeAspect="1"/>
              </p:cNvSpPr>
              <p:nvPr/>
            </p:nvSpPr>
            <p:spPr>
              <a:xfrm>
                <a:off x="3214832"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ube 68">
                <a:extLst>
                  <a:ext uri="{FF2B5EF4-FFF2-40B4-BE49-F238E27FC236}">
                    <a16:creationId xmlns:a16="http://schemas.microsoft.com/office/drawing/2014/main" id="{FF7D4E7B-A27F-F9A0-C854-E0187370269F}"/>
                  </a:ext>
                </a:extLst>
              </p:cNvPr>
              <p:cNvSpPr>
                <a:spLocks noChangeAspect="1"/>
              </p:cNvSpPr>
              <p:nvPr/>
            </p:nvSpPr>
            <p:spPr>
              <a:xfrm>
                <a:off x="3324238"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ube 69">
                <a:extLst>
                  <a:ext uri="{FF2B5EF4-FFF2-40B4-BE49-F238E27FC236}">
                    <a16:creationId xmlns:a16="http://schemas.microsoft.com/office/drawing/2014/main" id="{360CB552-07FD-E7EB-B5FF-59D7BF4E9193}"/>
                  </a:ext>
                </a:extLst>
              </p:cNvPr>
              <p:cNvSpPr>
                <a:spLocks noChangeAspect="1"/>
              </p:cNvSpPr>
              <p:nvPr/>
            </p:nvSpPr>
            <p:spPr>
              <a:xfrm>
                <a:off x="3433646" y="3901038"/>
                <a:ext cx="182880" cy="182880"/>
              </a:xfrm>
              <a:prstGeom prst="cube">
                <a:avLst>
                  <a:gd name="adj" fmla="val 61578"/>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92" name="Straight Arrow Connector 91">
            <a:extLst>
              <a:ext uri="{FF2B5EF4-FFF2-40B4-BE49-F238E27FC236}">
                <a16:creationId xmlns:a16="http://schemas.microsoft.com/office/drawing/2014/main" id="{DCE860AF-2B71-6747-B9FC-D4D87DD2A438}"/>
              </a:ext>
            </a:extLst>
          </p:cNvPr>
          <p:cNvCxnSpPr>
            <a:cxnSpLocks/>
          </p:cNvCxnSpPr>
          <p:nvPr/>
        </p:nvCxnSpPr>
        <p:spPr>
          <a:xfrm flipV="1">
            <a:off x="4380823" y="3827881"/>
            <a:ext cx="1828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05156F4-3F48-DF81-C731-8154A3DF58C7}"/>
              </a:ext>
            </a:extLst>
          </p:cNvPr>
          <p:cNvSpPr txBox="1"/>
          <p:nvPr/>
        </p:nvSpPr>
        <p:spPr>
          <a:xfrm>
            <a:off x="4741496" y="3664205"/>
            <a:ext cx="904164" cy="307777"/>
          </a:xfrm>
          <a:prstGeom prst="rect">
            <a:avLst/>
          </a:prstGeom>
          <a:noFill/>
          <a:ln>
            <a:solidFill>
              <a:schemeClr val="tx1">
                <a:lumMod val="50000"/>
                <a:lumOff val="50000"/>
              </a:schemeClr>
            </a:solidFill>
          </a:ln>
        </p:spPr>
        <p:txBody>
          <a:bodyPr wrap="square">
            <a:spAutoFit/>
          </a:bodyPr>
          <a:lstStyle/>
          <a:p>
            <a:pPr algn="ctr"/>
            <a:r>
              <a:rPr lang="en-US" sz="1400" dirty="0"/>
              <a:t>Similarity</a:t>
            </a:r>
          </a:p>
        </p:txBody>
      </p:sp>
      <p:cxnSp>
        <p:nvCxnSpPr>
          <p:cNvPr id="94" name="Straight Arrow Connector 93">
            <a:extLst>
              <a:ext uri="{FF2B5EF4-FFF2-40B4-BE49-F238E27FC236}">
                <a16:creationId xmlns:a16="http://schemas.microsoft.com/office/drawing/2014/main" id="{34984971-766A-94D0-975A-CF58011F02AD}"/>
              </a:ext>
            </a:extLst>
          </p:cNvPr>
          <p:cNvCxnSpPr>
            <a:cxnSpLocks/>
          </p:cNvCxnSpPr>
          <p:nvPr/>
        </p:nvCxnSpPr>
        <p:spPr>
          <a:xfrm>
            <a:off x="5194812" y="3438645"/>
            <a:ext cx="0" cy="182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CD93A6D-0098-6123-5B61-599351CE5312}"/>
              </a:ext>
            </a:extLst>
          </p:cNvPr>
          <p:cNvSpPr txBox="1"/>
          <p:nvPr/>
        </p:nvSpPr>
        <p:spPr>
          <a:xfrm>
            <a:off x="4408972" y="2602066"/>
            <a:ext cx="1569211"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Local Class Prototypes</a:t>
            </a:r>
          </a:p>
        </p:txBody>
      </p:sp>
      <p:grpSp>
        <p:nvGrpSpPr>
          <p:cNvPr id="117" name="Group 116">
            <a:extLst>
              <a:ext uri="{FF2B5EF4-FFF2-40B4-BE49-F238E27FC236}">
                <a16:creationId xmlns:a16="http://schemas.microsoft.com/office/drawing/2014/main" id="{2F713427-EB8B-89CB-95CB-4E8C39DC0863}"/>
              </a:ext>
            </a:extLst>
          </p:cNvPr>
          <p:cNvGrpSpPr/>
          <p:nvPr/>
        </p:nvGrpSpPr>
        <p:grpSpPr>
          <a:xfrm>
            <a:off x="4694178" y="3140338"/>
            <a:ext cx="998801" cy="182880"/>
            <a:chOff x="9013401" y="2526484"/>
            <a:chExt cx="998801" cy="182880"/>
          </a:xfrm>
        </p:grpSpPr>
        <p:sp>
          <p:nvSpPr>
            <p:cNvPr id="129" name="Cube 128">
              <a:extLst>
                <a:ext uri="{FF2B5EF4-FFF2-40B4-BE49-F238E27FC236}">
                  <a16:creationId xmlns:a16="http://schemas.microsoft.com/office/drawing/2014/main" id="{E994C087-25C7-CD46-FDF6-8DAE1ABD902F}"/>
                </a:ext>
              </a:extLst>
            </p:cNvPr>
            <p:cNvSpPr>
              <a:spLocks noChangeAspect="1"/>
            </p:cNvSpPr>
            <p:nvPr/>
          </p:nvSpPr>
          <p:spPr>
            <a:xfrm>
              <a:off x="9013401" y="252648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Cube 129">
              <a:extLst>
                <a:ext uri="{FF2B5EF4-FFF2-40B4-BE49-F238E27FC236}">
                  <a16:creationId xmlns:a16="http://schemas.microsoft.com/office/drawing/2014/main" id="{B51CC957-BD2B-9291-2A41-7F1470491AFE}"/>
                </a:ext>
              </a:extLst>
            </p:cNvPr>
            <p:cNvSpPr>
              <a:spLocks noChangeAspect="1"/>
            </p:cNvSpPr>
            <p:nvPr/>
          </p:nvSpPr>
          <p:spPr>
            <a:xfrm>
              <a:off x="9240241" y="2526484"/>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Cube 130">
              <a:extLst>
                <a:ext uri="{FF2B5EF4-FFF2-40B4-BE49-F238E27FC236}">
                  <a16:creationId xmlns:a16="http://schemas.microsoft.com/office/drawing/2014/main" id="{C640D5B3-3C88-CA0C-89E2-5030B0B549BC}"/>
                </a:ext>
              </a:extLst>
            </p:cNvPr>
            <p:cNvSpPr>
              <a:spLocks noChangeAspect="1"/>
            </p:cNvSpPr>
            <p:nvPr/>
          </p:nvSpPr>
          <p:spPr>
            <a:xfrm>
              <a:off x="9467081" y="2526484"/>
              <a:ext cx="182880" cy="182880"/>
            </a:xfrm>
            <a:prstGeom prst="cube">
              <a:avLst>
                <a:gd name="adj" fmla="val 61578"/>
              </a:avLst>
            </a:prstGeom>
            <a:solidFill>
              <a:srgbClr val="FFC000">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Cube 131">
              <a:extLst>
                <a:ext uri="{FF2B5EF4-FFF2-40B4-BE49-F238E27FC236}">
                  <a16:creationId xmlns:a16="http://schemas.microsoft.com/office/drawing/2014/main" id="{6C8DBFF7-FD9E-12CF-4E0E-675AF9FAB4B9}"/>
                </a:ext>
              </a:extLst>
            </p:cNvPr>
            <p:cNvSpPr>
              <a:spLocks noChangeAspect="1"/>
            </p:cNvSpPr>
            <p:nvPr/>
          </p:nvSpPr>
          <p:spPr>
            <a:xfrm>
              <a:off x="9829322" y="2526484"/>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8" name="Group 117">
            <a:extLst>
              <a:ext uri="{FF2B5EF4-FFF2-40B4-BE49-F238E27FC236}">
                <a16:creationId xmlns:a16="http://schemas.microsoft.com/office/drawing/2014/main" id="{7062BBFF-664C-6922-88FF-F2AA0474D35D}"/>
              </a:ext>
            </a:extLst>
          </p:cNvPr>
          <p:cNvGrpSpPr/>
          <p:nvPr/>
        </p:nvGrpSpPr>
        <p:grpSpPr>
          <a:xfrm>
            <a:off x="4694178" y="3024770"/>
            <a:ext cx="998801" cy="182880"/>
            <a:chOff x="9013401" y="2414485"/>
            <a:chExt cx="998801" cy="182880"/>
          </a:xfrm>
        </p:grpSpPr>
        <p:sp>
          <p:nvSpPr>
            <p:cNvPr id="124" name="Cube 123">
              <a:extLst>
                <a:ext uri="{FF2B5EF4-FFF2-40B4-BE49-F238E27FC236}">
                  <a16:creationId xmlns:a16="http://schemas.microsoft.com/office/drawing/2014/main" id="{3EC5AFDD-288C-B119-8DB3-75F660C3A2A0}"/>
                </a:ext>
              </a:extLst>
            </p:cNvPr>
            <p:cNvSpPr>
              <a:spLocks noChangeAspect="1"/>
            </p:cNvSpPr>
            <p:nvPr/>
          </p:nvSpPr>
          <p:spPr>
            <a:xfrm>
              <a:off x="9013401" y="2414485"/>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Cube 124">
              <a:extLst>
                <a:ext uri="{FF2B5EF4-FFF2-40B4-BE49-F238E27FC236}">
                  <a16:creationId xmlns:a16="http://schemas.microsoft.com/office/drawing/2014/main" id="{A2FEF59A-4B0E-5241-9047-F7BB6DE59621}"/>
                </a:ext>
              </a:extLst>
            </p:cNvPr>
            <p:cNvSpPr>
              <a:spLocks noChangeAspect="1"/>
            </p:cNvSpPr>
            <p:nvPr/>
          </p:nvSpPr>
          <p:spPr>
            <a:xfrm>
              <a:off x="9240241" y="2414485"/>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Cube 125">
              <a:extLst>
                <a:ext uri="{FF2B5EF4-FFF2-40B4-BE49-F238E27FC236}">
                  <a16:creationId xmlns:a16="http://schemas.microsoft.com/office/drawing/2014/main" id="{C34DFD6F-4B31-C935-54C9-0BB32B5640D1}"/>
                </a:ext>
              </a:extLst>
            </p:cNvPr>
            <p:cNvSpPr>
              <a:spLocks noChangeAspect="1"/>
            </p:cNvSpPr>
            <p:nvPr/>
          </p:nvSpPr>
          <p:spPr>
            <a:xfrm>
              <a:off x="9467081" y="2414485"/>
              <a:ext cx="182880" cy="182880"/>
            </a:xfrm>
            <a:prstGeom prst="cube">
              <a:avLst>
                <a:gd name="adj" fmla="val 61578"/>
              </a:avLst>
            </a:prstGeom>
            <a:solidFill>
              <a:srgbClr val="FFC000">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Cube 126">
              <a:extLst>
                <a:ext uri="{FF2B5EF4-FFF2-40B4-BE49-F238E27FC236}">
                  <a16:creationId xmlns:a16="http://schemas.microsoft.com/office/drawing/2014/main" id="{40C60247-B6E2-089D-3E7F-886141AB5250}"/>
                </a:ext>
              </a:extLst>
            </p:cNvPr>
            <p:cNvSpPr>
              <a:spLocks noChangeAspect="1"/>
            </p:cNvSpPr>
            <p:nvPr/>
          </p:nvSpPr>
          <p:spPr>
            <a:xfrm>
              <a:off x="9829322" y="2414485"/>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a:extLst>
                <a:ext uri="{FF2B5EF4-FFF2-40B4-BE49-F238E27FC236}">
                  <a16:creationId xmlns:a16="http://schemas.microsoft.com/office/drawing/2014/main" id="{0DCAC364-44A7-5897-7B37-A505943F3786}"/>
                </a:ext>
              </a:extLst>
            </p:cNvPr>
            <p:cNvCxnSpPr>
              <a:cxnSpLocks/>
            </p:cNvCxnSpPr>
            <p:nvPr/>
          </p:nvCxnSpPr>
          <p:spPr>
            <a:xfrm>
              <a:off x="9693921" y="2505925"/>
              <a:ext cx="91440" cy="0"/>
            </a:xfrm>
            <a:prstGeom prst="line">
              <a:avLst/>
            </a:prstGeom>
            <a:noFill/>
            <a:ln w="12700" cap="flat" cmpd="sng" algn="ctr">
              <a:solidFill>
                <a:srgbClr val="7F7F7F"/>
              </a:solidFill>
              <a:prstDash val="sysDot"/>
              <a:miter lim="800000"/>
            </a:ln>
            <a:effectLst/>
          </p:spPr>
        </p:cxnSp>
      </p:grpSp>
      <p:sp>
        <p:nvSpPr>
          <p:cNvPr id="120" name="Cube 119">
            <a:extLst>
              <a:ext uri="{FF2B5EF4-FFF2-40B4-BE49-F238E27FC236}">
                <a16:creationId xmlns:a16="http://schemas.microsoft.com/office/drawing/2014/main" id="{984532AC-6E81-1B66-AF98-74A60AFA3686}"/>
              </a:ext>
            </a:extLst>
          </p:cNvPr>
          <p:cNvSpPr>
            <a:spLocks noChangeAspect="1"/>
          </p:cNvSpPr>
          <p:nvPr/>
        </p:nvSpPr>
        <p:spPr>
          <a:xfrm>
            <a:off x="4694178" y="2909203"/>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Cube 120">
            <a:extLst>
              <a:ext uri="{FF2B5EF4-FFF2-40B4-BE49-F238E27FC236}">
                <a16:creationId xmlns:a16="http://schemas.microsoft.com/office/drawing/2014/main" id="{42D1B872-EF98-D2A7-02E5-81D1C9ACD1CE}"/>
              </a:ext>
            </a:extLst>
          </p:cNvPr>
          <p:cNvSpPr>
            <a:spLocks noChangeAspect="1"/>
          </p:cNvSpPr>
          <p:nvPr/>
        </p:nvSpPr>
        <p:spPr>
          <a:xfrm>
            <a:off x="4921018" y="2909203"/>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Cube 121">
            <a:extLst>
              <a:ext uri="{FF2B5EF4-FFF2-40B4-BE49-F238E27FC236}">
                <a16:creationId xmlns:a16="http://schemas.microsoft.com/office/drawing/2014/main" id="{AB35ECB3-21F3-15EB-F020-58DBF4840468}"/>
              </a:ext>
            </a:extLst>
          </p:cNvPr>
          <p:cNvSpPr>
            <a:spLocks noChangeAspect="1"/>
          </p:cNvSpPr>
          <p:nvPr/>
        </p:nvSpPr>
        <p:spPr>
          <a:xfrm>
            <a:off x="5147858" y="2909203"/>
            <a:ext cx="182880" cy="182880"/>
          </a:xfrm>
          <a:prstGeom prst="cube">
            <a:avLst>
              <a:gd name="adj" fmla="val 61578"/>
            </a:avLst>
          </a:prstGeom>
          <a:solidFill>
            <a:srgbClr val="FFC000">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Cube 122">
            <a:extLst>
              <a:ext uri="{FF2B5EF4-FFF2-40B4-BE49-F238E27FC236}">
                <a16:creationId xmlns:a16="http://schemas.microsoft.com/office/drawing/2014/main" id="{D2337E74-C557-57C3-3627-F29FA9908216}"/>
              </a:ext>
            </a:extLst>
          </p:cNvPr>
          <p:cNvSpPr>
            <a:spLocks noChangeAspect="1"/>
          </p:cNvSpPr>
          <p:nvPr/>
        </p:nvSpPr>
        <p:spPr>
          <a:xfrm>
            <a:off x="5510099" y="2909203"/>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Cube 199">
            <a:extLst>
              <a:ext uri="{FF2B5EF4-FFF2-40B4-BE49-F238E27FC236}">
                <a16:creationId xmlns:a16="http://schemas.microsoft.com/office/drawing/2014/main" id="{6BF67D01-9D0A-D598-4D14-536B002F90CE}"/>
              </a:ext>
            </a:extLst>
          </p:cNvPr>
          <p:cNvSpPr>
            <a:spLocks noChangeAspect="1"/>
          </p:cNvSpPr>
          <p:nvPr/>
        </p:nvSpPr>
        <p:spPr>
          <a:xfrm>
            <a:off x="6181338"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201" name="Cube 200">
            <a:extLst>
              <a:ext uri="{FF2B5EF4-FFF2-40B4-BE49-F238E27FC236}">
                <a16:creationId xmlns:a16="http://schemas.microsoft.com/office/drawing/2014/main" id="{75DE884D-E379-8E3A-373C-E0111AE30961}"/>
              </a:ext>
            </a:extLst>
          </p:cNvPr>
          <p:cNvSpPr>
            <a:spLocks noChangeAspect="1"/>
          </p:cNvSpPr>
          <p:nvPr/>
        </p:nvSpPr>
        <p:spPr>
          <a:xfrm>
            <a:off x="6290744"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202" name="Cube 201">
            <a:extLst>
              <a:ext uri="{FF2B5EF4-FFF2-40B4-BE49-F238E27FC236}">
                <a16:creationId xmlns:a16="http://schemas.microsoft.com/office/drawing/2014/main" id="{A6C5925F-B17B-1569-CF0A-BC8A402AEEC3}"/>
              </a:ext>
            </a:extLst>
          </p:cNvPr>
          <p:cNvSpPr>
            <a:spLocks noChangeAspect="1"/>
          </p:cNvSpPr>
          <p:nvPr/>
        </p:nvSpPr>
        <p:spPr>
          <a:xfrm>
            <a:off x="6400150"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203" name="Cube 202">
            <a:extLst>
              <a:ext uri="{FF2B5EF4-FFF2-40B4-BE49-F238E27FC236}">
                <a16:creationId xmlns:a16="http://schemas.microsoft.com/office/drawing/2014/main" id="{A312F3AD-9D16-9FFF-67F0-8C64D545A002}"/>
              </a:ext>
            </a:extLst>
          </p:cNvPr>
          <p:cNvSpPr>
            <a:spLocks noChangeAspect="1"/>
          </p:cNvSpPr>
          <p:nvPr/>
        </p:nvSpPr>
        <p:spPr>
          <a:xfrm>
            <a:off x="6509556"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204" name="Cube 203">
            <a:extLst>
              <a:ext uri="{FF2B5EF4-FFF2-40B4-BE49-F238E27FC236}">
                <a16:creationId xmlns:a16="http://schemas.microsoft.com/office/drawing/2014/main" id="{2F62B9D7-515E-495A-5B20-CE25E3D457DF}"/>
              </a:ext>
            </a:extLst>
          </p:cNvPr>
          <p:cNvSpPr>
            <a:spLocks noChangeAspect="1"/>
          </p:cNvSpPr>
          <p:nvPr/>
        </p:nvSpPr>
        <p:spPr>
          <a:xfrm>
            <a:off x="6618962"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ndParaRPr>
          </a:p>
        </p:txBody>
      </p:sp>
      <p:sp>
        <p:nvSpPr>
          <p:cNvPr id="205" name="Cube 204">
            <a:extLst>
              <a:ext uri="{FF2B5EF4-FFF2-40B4-BE49-F238E27FC236}">
                <a16:creationId xmlns:a16="http://schemas.microsoft.com/office/drawing/2014/main" id="{0813FE0B-2F84-1B81-9512-3F9859958FA6}"/>
              </a:ext>
            </a:extLst>
          </p:cNvPr>
          <p:cNvSpPr>
            <a:spLocks noChangeAspect="1"/>
          </p:cNvSpPr>
          <p:nvPr/>
        </p:nvSpPr>
        <p:spPr>
          <a:xfrm>
            <a:off x="6728368"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206" name="Cube 205">
            <a:extLst>
              <a:ext uri="{FF2B5EF4-FFF2-40B4-BE49-F238E27FC236}">
                <a16:creationId xmlns:a16="http://schemas.microsoft.com/office/drawing/2014/main" id="{ED8BF26C-84D8-9A2F-B5BC-16F8508679F2}"/>
              </a:ext>
            </a:extLst>
          </p:cNvPr>
          <p:cNvSpPr>
            <a:spLocks noChangeAspect="1"/>
          </p:cNvSpPr>
          <p:nvPr/>
        </p:nvSpPr>
        <p:spPr>
          <a:xfrm>
            <a:off x="6837776" y="402311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3" name="Cube 192">
            <a:extLst>
              <a:ext uri="{FF2B5EF4-FFF2-40B4-BE49-F238E27FC236}">
                <a16:creationId xmlns:a16="http://schemas.microsoft.com/office/drawing/2014/main" id="{039F9BA5-9CFD-E30D-404D-3A878BDAD28A}"/>
              </a:ext>
            </a:extLst>
          </p:cNvPr>
          <p:cNvSpPr>
            <a:spLocks noChangeAspect="1"/>
          </p:cNvSpPr>
          <p:nvPr/>
        </p:nvSpPr>
        <p:spPr>
          <a:xfrm>
            <a:off x="6181338" y="392581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4" name="Cube 193">
            <a:extLst>
              <a:ext uri="{FF2B5EF4-FFF2-40B4-BE49-F238E27FC236}">
                <a16:creationId xmlns:a16="http://schemas.microsoft.com/office/drawing/2014/main" id="{39C9F998-5CAA-0985-1858-16F8F772F434}"/>
              </a:ext>
            </a:extLst>
          </p:cNvPr>
          <p:cNvSpPr>
            <a:spLocks noChangeAspect="1"/>
          </p:cNvSpPr>
          <p:nvPr/>
        </p:nvSpPr>
        <p:spPr>
          <a:xfrm>
            <a:off x="6290744" y="392581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5" name="Cube 194">
            <a:extLst>
              <a:ext uri="{FF2B5EF4-FFF2-40B4-BE49-F238E27FC236}">
                <a16:creationId xmlns:a16="http://schemas.microsoft.com/office/drawing/2014/main" id="{417F87E1-2454-AB6A-3005-05ACB8E56225}"/>
              </a:ext>
            </a:extLst>
          </p:cNvPr>
          <p:cNvSpPr>
            <a:spLocks noChangeAspect="1"/>
          </p:cNvSpPr>
          <p:nvPr/>
        </p:nvSpPr>
        <p:spPr>
          <a:xfrm>
            <a:off x="6400150" y="3925814"/>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6" name="Cube 195">
            <a:extLst>
              <a:ext uri="{FF2B5EF4-FFF2-40B4-BE49-F238E27FC236}">
                <a16:creationId xmlns:a16="http://schemas.microsoft.com/office/drawing/2014/main" id="{C24B5AF6-CD1B-0F4F-755A-A9E93BDFD24B}"/>
              </a:ext>
            </a:extLst>
          </p:cNvPr>
          <p:cNvSpPr>
            <a:spLocks noChangeAspect="1"/>
          </p:cNvSpPr>
          <p:nvPr/>
        </p:nvSpPr>
        <p:spPr>
          <a:xfrm>
            <a:off x="6509556" y="3925814"/>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7" name="Cube 196">
            <a:extLst>
              <a:ext uri="{FF2B5EF4-FFF2-40B4-BE49-F238E27FC236}">
                <a16:creationId xmlns:a16="http://schemas.microsoft.com/office/drawing/2014/main" id="{930CB2FC-4C25-A147-E4D1-827DDC8B7178}"/>
              </a:ext>
            </a:extLst>
          </p:cNvPr>
          <p:cNvSpPr>
            <a:spLocks noChangeAspect="1"/>
          </p:cNvSpPr>
          <p:nvPr/>
        </p:nvSpPr>
        <p:spPr>
          <a:xfrm>
            <a:off x="6618962" y="3925814"/>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98" name="Cube 197">
            <a:extLst>
              <a:ext uri="{FF2B5EF4-FFF2-40B4-BE49-F238E27FC236}">
                <a16:creationId xmlns:a16="http://schemas.microsoft.com/office/drawing/2014/main" id="{5AB0055F-E7AC-ECE9-8BB3-491E0ADE59B1}"/>
              </a:ext>
            </a:extLst>
          </p:cNvPr>
          <p:cNvSpPr>
            <a:spLocks noChangeAspect="1"/>
          </p:cNvSpPr>
          <p:nvPr/>
        </p:nvSpPr>
        <p:spPr>
          <a:xfrm>
            <a:off x="6728368" y="3925814"/>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99" name="Cube 198">
            <a:extLst>
              <a:ext uri="{FF2B5EF4-FFF2-40B4-BE49-F238E27FC236}">
                <a16:creationId xmlns:a16="http://schemas.microsoft.com/office/drawing/2014/main" id="{29D09023-E4D7-37D4-82F9-A085ADA84B7B}"/>
              </a:ext>
            </a:extLst>
          </p:cNvPr>
          <p:cNvSpPr>
            <a:spLocks noChangeAspect="1"/>
          </p:cNvSpPr>
          <p:nvPr/>
        </p:nvSpPr>
        <p:spPr>
          <a:xfrm>
            <a:off x="6837776" y="3925814"/>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86" name="Cube 185">
            <a:extLst>
              <a:ext uri="{FF2B5EF4-FFF2-40B4-BE49-F238E27FC236}">
                <a16:creationId xmlns:a16="http://schemas.microsoft.com/office/drawing/2014/main" id="{FEF9A4EE-AFA4-0159-13B9-407B9E3FF4BF}"/>
              </a:ext>
            </a:extLst>
          </p:cNvPr>
          <p:cNvSpPr>
            <a:spLocks noChangeAspect="1"/>
          </p:cNvSpPr>
          <p:nvPr/>
        </p:nvSpPr>
        <p:spPr>
          <a:xfrm>
            <a:off x="6181338" y="3828518"/>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7" name="Cube 186">
            <a:extLst>
              <a:ext uri="{FF2B5EF4-FFF2-40B4-BE49-F238E27FC236}">
                <a16:creationId xmlns:a16="http://schemas.microsoft.com/office/drawing/2014/main" id="{6A4583B1-7D65-4718-DEC4-A0B596E0CDB9}"/>
              </a:ext>
            </a:extLst>
          </p:cNvPr>
          <p:cNvSpPr>
            <a:spLocks noChangeAspect="1"/>
          </p:cNvSpPr>
          <p:nvPr/>
        </p:nvSpPr>
        <p:spPr>
          <a:xfrm>
            <a:off x="6290744" y="3828518"/>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8" name="Cube 187">
            <a:extLst>
              <a:ext uri="{FF2B5EF4-FFF2-40B4-BE49-F238E27FC236}">
                <a16:creationId xmlns:a16="http://schemas.microsoft.com/office/drawing/2014/main" id="{10F69CA8-DF75-E048-B1E3-C04DECD280AC}"/>
              </a:ext>
            </a:extLst>
          </p:cNvPr>
          <p:cNvSpPr>
            <a:spLocks noChangeAspect="1"/>
          </p:cNvSpPr>
          <p:nvPr/>
        </p:nvSpPr>
        <p:spPr>
          <a:xfrm>
            <a:off x="6400150" y="3828518"/>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9" name="Cube 188">
            <a:extLst>
              <a:ext uri="{FF2B5EF4-FFF2-40B4-BE49-F238E27FC236}">
                <a16:creationId xmlns:a16="http://schemas.microsoft.com/office/drawing/2014/main" id="{FA71DDF7-2196-9FBA-E77E-81755466522A}"/>
              </a:ext>
            </a:extLst>
          </p:cNvPr>
          <p:cNvSpPr>
            <a:spLocks noChangeAspect="1"/>
          </p:cNvSpPr>
          <p:nvPr/>
        </p:nvSpPr>
        <p:spPr>
          <a:xfrm>
            <a:off x="6509556" y="3828518"/>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90" name="Cube 189">
            <a:extLst>
              <a:ext uri="{FF2B5EF4-FFF2-40B4-BE49-F238E27FC236}">
                <a16:creationId xmlns:a16="http://schemas.microsoft.com/office/drawing/2014/main" id="{C3BA5224-1A50-DB4F-CFA7-F69F87D4ACD7}"/>
              </a:ext>
            </a:extLst>
          </p:cNvPr>
          <p:cNvSpPr>
            <a:spLocks noChangeAspect="1"/>
          </p:cNvSpPr>
          <p:nvPr/>
        </p:nvSpPr>
        <p:spPr>
          <a:xfrm>
            <a:off x="6618962" y="3828518"/>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91" name="Cube 190">
            <a:extLst>
              <a:ext uri="{FF2B5EF4-FFF2-40B4-BE49-F238E27FC236}">
                <a16:creationId xmlns:a16="http://schemas.microsoft.com/office/drawing/2014/main" id="{562FBE00-B5C4-AAFD-686C-7DF10D637429}"/>
              </a:ext>
            </a:extLst>
          </p:cNvPr>
          <p:cNvSpPr>
            <a:spLocks noChangeAspect="1"/>
          </p:cNvSpPr>
          <p:nvPr/>
        </p:nvSpPr>
        <p:spPr>
          <a:xfrm>
            <a:off x="6728368" y="3828518"/>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92" name="Cube 191">
            <a:extLst>
              <a:ext uri="{FF2B5EF4-FFF2-40B4-BE49-F238E27FC236}">
                <a16:creationId xmlns:a16="http://schemas.microsoft.com/office/drawing/2014/main" id="{67973C4A-8FC7-C0DA-EE08-91A84BE52549}"/>
              </a:ext>
            </a:extLst>
          </p:cNvPr>
          <p:cNvSpPr>
            <a:spLocks noChangeAspect="1"/>
          </p:cNvSpPr>
          <p:nvPr/>
        </p:nvSpPr>
        <p:spPr>
          <a:xfrm>
            <a:off x="6837776" y="3828518"/>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79" name="Cube 178">
            <a:extLst>
              <a:ext uri="{FF2B5EF4-FFF2-40B4-BE49-F238E27FC236}">
                <a16:creationId xmlns:a16="http://schemas.microsoft.com/office/drawing/2014/main" id="{5A91D3E9-6D54-3507-C40B-88EE2AA397F8}"/>
              </a:ext>
            </a:extLst>
          </p:cNvPr>
          <p:cNvSpPr>
            <a:spLocks noChangeAspect="1"/>
          </p:cNvSpPr>
          <p:nvPr/>
        </p:nvSpPr>
        <p:spPr>
          <a:xfrm>
            <a:off x="6181338" y="3731222"/>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0" name="Cube 179">
            <a:extLst>
              <a:ext uri="{FF2B5EF4-FFF2-40B4-BE49-F238E27FC236}">
                <a16:creationId xmlns:a16="http://schemas.microsoft.com/office/drawing/2014/main" id="{2202E53F-6111-6D70-BC8C-C8FB22049B27}"/>
              </a:ext>
            </a:extLst>
          </p:cNvPr>
          <p:cNvSpPr>
            <a:spLocks noChangeAspect="1"/>
          </p:cNvSpPr>
          <p:nvPr/>
        </p:nvSpPr>
        <p:spPr>
          <a:xfrm>
            <a:off x="6290744" y="3731222"/>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1" name="Cube 180">
            <a:extLst>
              <a:ext uri="{FF2B5EF4-FFF2-40B4-BE49-F238E27FC236}">
                <a16:creationId xmlns:a16="http://schemas.microsoft.com/office/drawing/2014/main" id="{DFA9CFDA-8C99-1C3E-A5C2-5D721A740E4D}"/>
              </a:ext>
            </a:extLst>
          </p:cNvPr>
          <p:cNvSpPr>
            <a:spLocks noChangeAspect="1"/>
          </p:cNvSpPr>
          <p:nvPr/>
        </p:nvSpPr>
        <p:spPr>
          <a:xfrm>
            <a:off x="6400150" y="3731222"/>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2" name="Cube 181">
            <a:extLst>
              <a:ext uri="{FF2B5EF4-FFF2-40B4-BE49-F238E27FC236}">
                <a16:creationId xmlns:a16="http://schemas.microsoft.com/office/drawing/2014/main" id="{361D4656-3794-AE1B-EAA6-7E5991E9C857}"/>
              </a:ext>
            </a:extLst>
          </p:cNvPr>
          <p:cNvSpPr>
            <a:spLocks noChangeAspect="1"/>
          </p:cNvSpPr>
          <p:nvPr/>
        </p:nvSpPr>
        <p:spPr>
          <a:xfrm>
            <a:off x="6509556" y="3731222"/>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83" name="Cube 182">
            <a:extLst>
              <a:ext uri="{FF2B5EF4-FFF2-40B4-BE49-F238E27FC236}">
                <a16:creationId xmlns:a16="http://schemas.microsoft.com/office/drawing/2014/main" id="{62BB23B8-71DD-A8E4-CECE-DC109964BAC9}"/>
              </a:ext>
            </a:extLst>
          </p:cNvPr>
          <p:cNvSpPr>
            <a:spLocks noChangeAspect="1"/>
          </p:cNvSpPr>
          <p:nvPr/>
        </p:nvSpPr>
        <p:spPr>
          <a:xfrm>
            <a:off x="6618962" y="3731222"/>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84" name="Cube 183">
            <a:extLst>
              <a:ext uri="{FF2B5EF4-FFF2-40B4-BE49-F238E27FC236}">
                <a16:creationId xmlns:a16="http://schemas.microsoft.com/office/drawing/2014/main" id="{7CB3AA70-9B4F-6200-6216-77792CE21CD2}"/>
              </a:ext>
            </a:extLst>
          </p:cNvPr>
          <p:cNvSpPr>
            <a:spLocks noChangeAspect="1"/>
          </p:cNvSpPr>
          <p:nvPr/>
        </p:nvSpPr>
        <p:spPr>
          <a:xfrm>
            <a:off x="6728368" y="3731222"/>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85" name="Cube 184">
            <a:extLst>
              <a:ext uri="{FF2B5EF4-FFF2-40B4-BE49-F238E27FC236}">
                <a16:creationId xmlns:a16="http://schemas.microsoft.com/office/drawing/2014/main" id="{4050D413-D49E-BC86-47D7-8D10BB9B8F29}"/>
              </a:ext>
            </a:extLst>
          </p:cNvPr>
          <p:cNvSpPr>
            <a:spLocks noChangeAspect="1"/>
          </p:cNvSpPr>
          <p:nvPr/>
        </p:nvSpPr>
        <p:spPr>
          <a:xfrm>
            <a:off x="6837776" y="3731222"/>
            <a:ext cx="182880" cy="182880"/>
          </a:xfrm>
          <a:prstGeom prst="cube">
            <a:avLst>
              <a:gd name="adj" fmla="val 61578"/>
            </a:avLst>
          </a:prstGeom>
          <a:solidFill>
            <a:srgbClr val="70AD47">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a typeface="+mn-ea"/>
              <a:cs typeface="+mn-cs"/>
            </a:endParaRPr>
          </a:p>
        </p:txBody>
      </p:sp>
      <p:sp>
        <p:nvSpPr>
          <p:cNvPr id="172" name="Cube 171">
            <a:extLst>
              <a:ext uri="{FF2B5EF4-FFF2-40B4-BE49-F238E27FC236}">
                <a16:creationId xmlns:a16="http://schemas.microsoft.com/office/drawing/2014/main" id="{5D37BD08-D1AC-3559-D059-1179C2CEABF3}"/>
              </a:ext>
            </a:extLst>
          </p:cNvPr>
          <p:cNvSpPr>
            <a:spLocks noChangeAspect="1"/>
          </p:cNvSpPr>
          <p:nvPr/>
        </p:nvSpPr>
        <p:spPr>
          <a:xfrm>
            <a:off x="6181338" y="3633926"/>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3" name="Cube 172">
            <a:extLst>
              <a:ext uri="{FF2B5EF4-FFF2-40B4-BE49-F238E27FC236}">
                <a16:creationId xmlns:a16="http://schemas.microsoft.com/office/drawing/2014/main" id="{EC8E91E2-7F53-8BB9-9F1C-2A7CB98765DC}"/>
              </a:ext>
            </a:extLst>
          </p:cNvPr>
          <p:cNvSpPr>
            <a:spLocks noChangeAspect="1"/>
          </p:cNvSpPr>
          <p:nvPr/>
        </p:nvSpPr>
        <p:spPr>
          <a:xfrm>
            <a:off x="6290744" y="3633926"/>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4" name="Cube 173">
            <a:extLst>
              <a:ext uri="{FF2B5EF4-FFF2-40B4-BE49-F238E27FC236}">
                <a16:creationId xmlns:a16="http://schemas.microsoft.com/office/drawing/2014/main" id="{CC203094-52E2-9F00-840E-E97226C91634}"/>
              </a:ext>
            </a:extLst>
          </p:cNvPr>
          <p:cNvSpPr>
            <a:spLocks noChangeAspect="1"/>
          </p:cNvSpPr>
          <p:nvPr/>
        </p:nvSpPr>
        <p:spPr>
          <a:xfrm>
            <a:off x="6400150" y="3633926"/>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5" name="Cube 174">
            <a:extLst>
              <a:ext uri="{FF2B5EF4-FFF2-40B4-BE49-F238E27FC236}">
                <a16:creationId xmlns:a16="http://schemas.microsoft.com/office/drawing/2014/main" id="{B0FA13F1-C1BD-49FC-CB04-795A50082D00}"/>
              </a:ext>
            </a:extLst>
          </p:cNvPr>
          <p:cNvSpPr>
            <a:spLocks noChangeAspect="1"/>
          </p:cNvSpPr>
          <p:nvPr/>
        </p:nvSpPr>
        <p:spPr>
          <a:xfrm>
            <a:off x="6509556" y="3633926"/>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ndParaRPr>
          </a:p>
        </p:txBody>
      </p:sp>
      <p:sp>
        <p:nvSpPr>
          <p:cNvPr id="176" name="Cube 175">
            <a:extLst>
              <a:ext uri="{FF2B5EF4-FFF2-40B4-BE49-F238E27FC236}">
                <a16:creationId xmlns:a16="http://schemas.microsoft.com/office/drawing/2014/main" id="{23D281FF-EADE-3402-9CB0-8C363D6B1BEB}"/>
              </a:ext>
            </a:extLst>
          </p:cNvPr>
          <p:cNvSpPr>
            <a:spLocks noChangeAspect="1"/>
          </p:cNvSpPr>
          <p:nvPr/>
        </p:nvSpPr>
        <p:spPr>
          <a:xfrm>
            <a:off x="6618962" y="3633926"/>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7" name="Cube 176">
            <a:extLst>
              <a:ext uri="{FF2B5EF4-FFF2-40B4-BE49-F238E27FC236}">
                <a16:creationId xmlns:a16="http://schemas.microsoft.com/office/drawing/2014/main" id="{484D7D23-163D-8E9E-BFBF-C7BBA7633895}"/>
              </a:ext>
            </a:extLst>
          </p:cNvPr>
          <p:cNvSpPr>
            <a:spLocks noChangeAspect="1"/>
          </p:cNvSpPr>
          <p:nvPr/>
        </p:nvSpPr>
        <p:spPr>
          <a:xfrm>
            <a:off x="6728368" y="3633926"/>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8" name="Cube 177">
            <a:extLst>
              <a:ext uri="{FF2B5EF4-FFF2-40B4-BE49-F238E27FC236}">
                <a16:creationId xmlns:a16="http://schemas.microsoft.com/office/drawing/2014/main" id="{92B9B145-53CF-EB2C-B6FA-E586174F59A9}"/>
              </a:ext>
            </a:extLst>
          </p:cNvPr>
          <p:cNvSpPr>
            <a:spLocks noChangeAspect="1"/>
          </p:cNvSpPr>
          <p:nvPr/>
        </p:nvSpPr>
        <p:spPr>
          <a:xfrm>
            <a:off x="6837776" y="3633926"/>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5" name="Cube 164">
            <a:extLst>
              <a:ext uri="{FF2B5EF4-FFF2-40B4-BE49-F238E27FC236}">
                <a16:creationId xmlns:a16="http://schemas.microsoft.com/office/drawing/2014/main" id="{1A4D97FD-2C75-782F-1580-024BF563A6B6}"/>
              </a:ext>
            </a:extLst>
          </p:cNvPr>
          <p:cNvSpPr>
            <a:spLocks noChangeAspect="1"/>
          </p:cNvSpPr>
          <p:nvPr/>
        </p:nvSpPr>
        <p:spPr>
          <a:xfrm>
            <a:off x="6181338" y="3536630"/>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6" name="Cube 165">
            <a:extLst>
              <a:ext uri="{FF2B5EF4-FFF2-40B4-BE49-F238E27FC236}">
                <a16:creationId xmlns:a16="http://schemas.microsoft.com/office/drawing/2014/main" id="{7E76F3A0-F5FB-0733-BABD-7CE374ED8FD7}"/>
              </a:ext>
            </a:extLst>
          </p:cNvPr>
          <p:cNvSpPr>
            <a:spLocks noChangeAspect="1"/>
          </p:cNvSpPr>
          <p:nvPr/>
        </p:nvSpPr>
        <p:spPr>
          <a:xfrm>
            <a:off x="6290744" y="3536630"/>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7" name="Cube 166">
            <a:extLst>
              <a:ext uri="{FF2B5EF4-FFF2-40B4-BE49-F238E27FC236}">
                <a16:creationId xmlns:a16="http://schemas.microsoft.com/office/drawing/2014/main" id="{85F3AEE5-191C-1FAC-3D09-15B93BC0D7F2}"/>
              </a:ext>
            </a:extLst>
          </p:cNvPr>
          <p:cNvSpPr>
            <a:spLocks noChangeAspect="1"/>
          </p:cNvSpPr>
          <p:nvPr/>
        </p:nvSpPr>
        <p:spPr>
          <a:xfrm>
            <a:off x="6400150" y="3536630"/>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8" name="Cube 167">
            <a:extLst>
              <a:ext uri="{FF2B5EF4-FFF2-40B4-BE49-F238E27FC236}">
                <a16:creationId xmlns:a16="http://schemas.microsoft.com/office/drawing/2014/main" id="{3ADBE3D4-2065-0212-2C6A-1D4758CAFB58}"/>
              </a:ext>
            </a:extLst>
          </p:cNvPr>
          <p:cNvSpPr>
            <a:spLocks noChangeAspect="1"/>
          </p:cNvSpPr>
          <p:nvPr/>
        </p:nvSpPr>
        <p:spPr>
          <a:xfrm>
            <a:off x="6509556" y="3536630"/>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9" name="Cube 168">
            <a:extLst>
              <a:ext uri="{FF2B5EF4-FFF2-40B4-BE49-F238E27FC236}">
                <a16:creationId xmlns:a16="http://schemas.microsoft.com/office/drawing/2014/main" id="{B7B64D81-0772-3740-AD85-F1804344709A}"/>
              </a:ext>
            </a:extLst>
          </p:cNvPr>
          <p:cNvSpPr>
            <a:spLocks noChangeAspect="1"/>
          </p:cNvSpPr>
          <p:nvPr/>
        </p:nvSpPr>
        <p:spPr>
          <a:xfrm>
            <a:off x="6618962" y="3536630"/>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0" name="Cube 169">
            <a:extLst>
              <a:ext uri="{FF2B5EF4-FFF2-40B4-BE49-F238E27FC236}">
                <a16:creationId xmlns:a16="http://schemas.microsoft.com/office/drawing/2014/main" id="{FC3F6576-6791-E385-8826-D49E992B2852}"/>
              </a:ext>
            </a:extLst>
          </p:cNvPr>
          <p:cNvSpPr>
            <a:spLocks noChangeAspect="1"/>
          </p:cNvSpPr>
          <p:nvPr/>
        </p:nvSpPr>
        <p:spPr>
          <a:xfrm>
            <a:off x="6728368" y="3536630"/>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71" name="Cube 170">
            <a:extLst>
              <a:ext uri="{FF2B5EF4-FFF2-40B4-BE49-F238E27FC236}">
                <a16:creationId xmlns:a16="http://schemas.microsoft.com/office/drawing/2014/main" id="{F27C36CD-7992-F755-43E0-C1D59F4C9714}"/>
              </a:ext>
            </a:extLst>
          </p:cNvPr>
          <p:cNvSpPr>
            <a:spLocks noChangeAspect="1"/>
          </p:cNvSpPr>
          <p:nvPr/>
        </p:nvSpPr>
        <p:spPr>
          <a:xfrm>
            <a:off x="6837776" y="3536630"/>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58" name="Cube 157">
            <a:extLst>
              <a:ext uri="{FF2B5EF4-FFF2-40B4-BE49-F238E27FC236}">
                <a16:creationId xmlns:a16="http://schemas.microsoft.com/office/drawing/2014/main" id="{54957B62-91A5-DE8E-A0E5-DD6A25CB0218}"/>
              </a:ext>
            </a:extLst>
          </p:cNvPr>
          <p:cNvSpPr>
            <a:spLocks noChangeAspect="1"/>
          </p:cNvSpPr>
          <p:nvPr/>
        </p:nvSpPr>
        <p:spPr>
          <a:xfrm>
            <a:off x="6181338"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ndParaRPr>
          </a:p>
        </p:txBody>
      </p:sp>
      <p:sp>
        <p:nvSpPr>
          <p:cNvPr id="159" name="Cube 158">
            <a:extLst>
              <a:ext uri="{FF2B5EF4-FFF2-40B4-BE49-F238E27FC236}">
                <a16:creationId xmlns:a16="http://schemas.microsoft.com/office/drawing/2014/main" id="{042D8F5F-CFCA-2AEA-913C-BD7D90A96463}"/>
              </a:ext>
            </a:extLst>
          </p:cNvPr>
          <p:cNvSpPr>
            <a:spLocks noChangeAspect="1"/>
          </p:cNvSpPr>
          <p:nvPr/>
        </p:nvSpPr>
        <p:spPr>
          <a:xfrm>
            <a:off x="6290744"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0" name="Cube 159">
            <a:extLst>
              <a:ext uri="{FF2B5EF4-FFF2-40B4-BE49-F238E27FC236}">
                <a16:creationId xmlns:a16="http://schemas.microsoft.com/office/drawing/2014/main" id="{0C307B36-9E64-1C02-A422-6219411BB6BB}"/>
              </a:ext>
            </a:extLst>
          </p:cNvPr>
          <p:cNvSpPr>
            <a:spLocks noChangeAspect="1"/>
          </p:cNvSpPr>
          <p:nvPr/>
        </p:nvSpPr>
        <p:spPr>
          <a:xfrm>
            <a:off x="6400150"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1" name="Cube 160">
            <a:extLst>
              <a:ext uri="{FF2B5EF4-FFF2-40B4-BE49-F238E27FC236}">
                <a16:creationId xmlns:a16="http://schemas.microsoft.com/office/drawing/2014/main" id="{20B556FC-05D8-B85F-9240-029AC130389F}"/>
              </a:ext>
            </a:extLst>
          </p:cNvPr>
          <p:cNvSpPr>
            <a:spLocks noChangeAspect="1"/>
          </p:cNvSpPr>
          <p:nvPr/>
        </p:nvSpPr>
        <p:spPr>
          <a:xfrm>
            <a:off x="6509556" y="3439334"/>
            <a:ext cx="182880" cy="182880"/>
          </a:xfrm>
          <a:prstGeom prst="cube">
            <a:avLst>
              <a:gd name="adj" fmla="val 61578"/>
            </a:avLst>
          </a:prstGeom>
          <a:solidFill>
            <a:srgbClr val="ED7D31">
              <a:lumMod val="40000"/>
              <a:lumOff val="6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ndParaRPr>
          </a:p>
        </p:txBody>
      </p:sp>
      <p:sp>
        <p:nvSpPr>
          <p:cNvPr id="162" name="Cube 161">
            <a:extLst>
              <a:ext uri="{FF2B5EF4-FFF2-40B4-BE49-F238E27FC236}">
                <a16:creationId xmlns:a16="http://schemas.microsoft.com/office/drawing/2014/main" id="{ED0AA8C5-B29B-16AB-4421-A955873B5E7A}"/>
              </a:ext>
            </a:extLst>
          </p:cNvPr>
          <p:cNvSpPr>
            <a:spLocks noChangeAspect="1"/>
          </p:cNvSpPr>
          <p:nvPr/>
        </p:nvSpPr>
        <p:spPr>
          <a:xfrm>
            <a:off x="6618962"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endParaRPr>
          </a:p>
        </p:txBody>
      </p:sp>
      <p:sp>
        <p:nvSpPr>
          <p:cNvPr id="163" name="Cube 162">
            <a:extLst>
              <a:ext uri="{FF2B5EF4-FFF2-40B4-BE49-F238E27FC236}">
                <a16:creationId xmlns:a16="http://schemas.microsoft.com/office/drawing/2014/main" id="{A5441E74-A091-DA70-F84C-7F5E65280476}"/>
              </a:ext>
            </a:extLst>
          </p:cNvPr>
          <p:cNvSpPr>
            <a:spLocks noChangeAspect="1"/>
          </p:cNvSpPr>
          <p:nvPr/>
        </p:nvSpPr>
        <p:spPr>
          <a:xfrm>
            <a:off x="6728368"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sp>
        <p:nvSpPr>
          <p:cNvPr id="164" name="Cube 163">
            <a:extLst>
              <a:ext uri="{FF2B5EF4-FFF2-40B4-BE49-F238E27FC236}">
                <a16:creationId xmlns:a16="http://schemas.microsoft.com/office/drawing/2014/main" id="{13C99105-4341-B977-906A-BB6642C2DAF5}"/>
              </a:ext>
            </a:extLst>
          </p:cNvPr>
          <p:cNvSpPr>
            <a:spLocks noChangeAspect="1"/>
          </p:cNvSpPr>
          <p:nvPr/>
        </p:nvSpPr>
        <p:spPr>
          <a:xfrm>
            <a:off x="6837776" y="3439334"/>
            <a:ext cx="182880" cy="182880"/>
          </a:xfrm>
          <a:prstGeom prst="cube">
            <a:avLst>
              <a:gd name="adj" fmla="val 61578"/>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buClrTx/>
            </a:pPr>
            <a:endParaRPr lang="en-US" sz="1800" kern="1200" dirty="0">
              <a:solidFill>
                <a:prstClr val="white"/>
              </a:solidFill>
              <a:latin typeface="Calibri" panose="020F0502020204030204"/>
              <a:cs typeface="Arial"/>
            </a:endParaRPr>
          </a:p>
        </p:txBody>
      </p:sp>
      <p:cxnSp>
        <p:nvCxnSpPr>
          <p:cNvPr id="207" name="Straight Arrow Connector 206">
            <a:extLst>
              <a:ext uri="{FF2B5EF4-FFF2-40B4-BE49-F238E27FC236}">
                <a16:creationId xmlns:a16="http://schemas.microsoft.com/office/drawing/2014/main" id="{3367153E-E48C-31CA-2696-C8FC87F0F125}"/>
              </a:ext>
            </a:extLst>
          </p:cNvPr>
          <p:cNvCxnSpPr>
            <a:cxnSpLocks/>
          </p:cNvCxnSpPr>
          <p:nvPr/>
        </p:nvCxnSpPr>
        <p:spPr>
          <a:xfrm flipV="1">
            <a:off x="5787226" y="3827881"/>
            <a:ext cx="1828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3EC70F3D-8771-5DCE-1884-2CAF8115726B}"/>
              </a:ext>
            </a:extLst>
          </p:cNvPr>
          <p:cNvCxnSpPr>
            <a:cxnSpLocks/>
          </p:cNvCxnSpPr>
          <p:nvPr/>
        </p:nvCxnSpPr>
        <p:spPr>
          <a:xfrm flipV="1">
            <a:off x="7193628" y="3827881"/>
            <a:ext cx="1828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F94F043A-218B-6D8E-8421-36B9C7B1C8C1}"/>
              </a:ext>
            </a:extLst>
          </p:cNvPr>
          <p:cNvSpPr txBox="1"/>
          <p:nvPr/>
        </p:nvSpPr>
        <p:spPr>
          <a:xfrm>
            <a:off x="7467309" y="3668773"/>
            <a:ext cx="1095084" cy="340519"/>
          </a:xfrm>
          <a:prstGeom prst="roundRect">
            <a:avLst/>
          </a:prstGeom>
          <a:noFill/>
          <a:ln>
            <a:solidFill>
              <a:schemeClr val="tx1">
                <a:lumMod val="50000"/>
                <a:lumOff val="50000"/>
              </a:schemeClr>
            </a:solidFill>
          </a:ln>
        </p:spPr>
        <p:txBody>
          <a:bodyPr wrap="square">
            <a:spAutoFit/>
          </a:bodyPr>
          <a:lstStyle/>
          <a:p>
            <a:pPr algn="ctr"/>
            <a:r>
              <a:rPr lang="en-US" sz="1400" dirty="0"/>
              <a:t>Melanoma</a:t>
            </a:r>
          </a:p>
        </p:txBody>
      </p:sp>
    </p:spTree>
    <p:extLst>
      <p:ext uri="{BB962C8B-B14F-4D97-AF65-F5344CB8AC3E}">
        <p14:creationId xmlns:p14="http://schemas.microsoft.com/office/powerpoint/2010/main" val="17876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A6D2C-F040-640B-CDA9-A07CB78CA6AC}"/>
              </a:ext>
            </a:extLst>
          </p:cNvPr>
          <p:cNvSpPr>
            <a:spLocks noGrp="1"/>
          </p:cNvSpPr>
          <p:nvPr>
            <p:ph type="body" idx="1"/>
          </p:nvPr>
        </p:nvSpPr>
        <p:spPr/>
        <p:txBody>
          <a:bodyPr/>
          <a:lstStyle/>
          <a:p>
            <a:r>
              <a:rPr lang="en-US" dirty="0"/>
              <a:t>The model is trained to classify on a global and local level</a:t>
            </a:r>
          </a:p>
          <a:p>
            <a:pPr lvl="1"/>
            <a:r>
              <a:rPr lang="en-US" sz="1600" dirty="0"/>
              <a:t>Combining global and local losses</a:t>
            </a:r>
          </a:p>
        </p:txBody>
      </p:sp>
      <p:sp>
        <p:nvSpPr>
          <p:cNvPr id="3" name="Title 2">
            <a:extLst>
              <a:ext uri="{FF2B5EF4-FFF2-40B4-BE49-F238E27FC236}">
                <a16:creationId xmlns:a16="http://schemas.microsoft.com/office/drawing/2014/main" id="{5595F8D3-0B86-28A8-26D4-209A008679B6}"/>
              </a:ext>
            </a:extLst>
          </p:cNvPr>
          <p:cNvSpPr>
            <a:spLocks noGrp="1"/>
          </p:cNvSpPr>
          <p:nvPr>
            <p:ph type="ctrTitle"/>
          </p:nvPr>
        </p:nvSpPr>
        <p:spPr/>
        <p:txBody>
          <a:bodyPr/>
          <a:lstStyle/>
          <a:p>
            <a:r>
              <a:rPr lang="en-US" dirty="0"/>
              <a:t>Proposed Model</a:t>
            </a:r>
          </a:p>
        </p:txBody>
      </p:sp>
      <p:sp>
        <p:nvSpPr>
          <p:cNvPr id="4" name="Slide Number Placeholder 3">
            <a:extLst>
              <a:ext uri="{FF2B5EF4-FFF2-40B4-BE49-F238E27FC236}">
                <a16:creationId xmlns:a16="http://schemas.microsoft.com/office/drawing/2014/main" id="{7D06EBB2-B77D-EBF6-E9FD-92A5A34BCF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8</a:t>
            </a:fld>
            <a:endParaRPr lang="pt-PT"/>
          </a:p>
        </p:txBody>
      </p:sp>
      <p:pic>
        <p:nvPicPr>
          <p:cNvPr id="95" name="Picture 94">
            <a:extLst>
              <a:ext uri="{FF2B5EF4-FFF2-40B4-BE49-F238E27FC236}">
                <a16:creationId xmlns:a16="http://schemas.microsoft.com/office/drawing/2014/main" id="{C2A779C7-934D-E885-9619-16D670019F99}"/>
              </a:ext>
            </a:extLst>
          </p:cNvPr>
          <p:cNvPicPr>
            <a:picLocks noChangeAspect="1"/>
          </p:cNvPicPr>
          <p:nvPr/>
        </p:nvPicPr>
        <p:blipFill rotWithShape="1">
          <a:blip r:embed="rId3"/>
          <a:srcRect t="51446"/>
          <a:stretch/>
        </p:blipFill>
        <p:spPr>
          <a:xfrm>
            <a:off x="478755" y="2721549"/>
            <a:ext cx="4093245" cy="1362369"/>
          </a:xfrm>
          <a:prstGeom prst="rect">
            <a:avLst/>
          </a:prstGeom>
        </p:spPr>
      </p:pic>
      <p:pic>
        <p:nvPicPr>
          <p:cNvPr id="186" name="Picture 185">
            <a:extLst>
              <a:ext uri="{FF2B5EF4-FFF2-40B4-BE49-F238E27FC236}">
                <a16:creationId xmlns:a16="http://schemas.microsoft.com/office/drawing/2014/main" id="{FBBE1AC9-DF6F-AE63-052A-1BB64F71B4FF}"/>
              </a:ext>
            </a:extLst>
          </p:cNvPr>
          <p:cNvPicPr>
            <a:picLocks noChangeAspect="1"/>
          </p:cNvPicPr>
          <p:nvPr/>
        </p:nvPicPr>
        <p:blipFill rotWithShape="1">
          <a:blip r:embed="rId3"/>
          <a:srcRect l="168" r="-168" b="51446"/>
          <a:stretch/>
        </p:blipFill>
        <p:spPr>
          <a:xfrm>
            <a:off x="4843454" y="2721548"/>
            <a:ext cx="4093245" cy="1362369"/>
          </a:xfrm>
          <a:prstGeom prst="rect">
            <a:avLst/>
          </a:prstGeom>
        </p:spPr>
      </p:pic>
    </p:spTree>
    <p:extLst>
      <p:ext uri="{BB962C8B-B14F-4D97-AF65-F5344CB8AC3E}">
        <p14:creationId xmlns:p14="http://schemas.microsoft.com/office/powerpoint/2010/main" val="390615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A6D2C-F040-640B-CDA9-A07CB78CA6AC}"/>
              </a:ext>
            </a:extLst>
          </p:cNvPr>
          <p:cNvSpPr>
            <a:spLocks noGrp="1"/>
          </p:cNvSpPr>
          <p:nvPr>
            <p:ph type="body" idx="1"/>
          </p:nvPr>
        </p:nvSpPr>
        <p:spPr/>
        <p:txBody>
          <a:bodyPr/>
          <a:lstStyle/>
          <a:p>
            <a:r>
              <a:rPr lang="en-US" dirty="0"/>
              <a:t>We ensure it learns better and more diverse prototypes</a:t>
            </a:r>
          </a:p>
          <a:p>
            <a:pPr lvl="1"/>
            <a:r>
              <a:rPr lang="en-US" sz="1600" dirty="0"/>
              <a:t>A clustering loss forces the model to simultaneously learn the prototypes while performing K-means on the feature space</a:t>
            </a:r>
          </a:p>
          <a:p>
            <a:endParaRPr lang="en-US" dirty="0"/>
          </a:p>
        </p:txBody>
      </p:sp>
      <p:sp>
        <p:nvSpPr>
          <p:cNvPr id="3" name="Title 2">
            <a:extLst>
              <a:ext uri="{FF2B5EF4-FFF2-40B4-BE49-F238E27FC236}">
                <a16:creationId xmlns:a16="http://schemas.microsoft.com/office/drawing/2014/main" id="{5595F8D3-0B86-28A8-26D4-209A008679B6}"/>
              </a:ext>
            </a:extLst>
          </p:cNvPr>
          <p:cNvSpPr>
            <a:spLocks noGrp="1"/>
          </p:cNvSpPr>
          <p:nvPr>
            <p:ph type="ctrTitle"/>
          </p:nvPr>
        </p:nvSpPr>
        <p:spPr/>
        <p:txBody>
          <a:bodyPr/>
          <a:lstStyle/>
          <a:p>
            <a:r>
              <a:rPr lang="en-US" dirty="0"/>
              <a:t>Proposed Model</a:t>
            </a:r>
          </a:p>
        </p:txBody>
      </p:sp>
      <p:sp>
        <p:nvSpPr>
          <p:cNvPr id="4" name="Slide Number Placeholder 3">
            <a:extLst>
              <a:ext uri="{FF2B5EF4-FFF2-40B4-BE49-F238E27FC236}">
                <a16:creationId xmlns:a16="http://schemas.microsoft.com/office/drawing/2014/main" id="{7D06EBB2-B77D-EBF6-E9FD-92A5A34BCF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9</a:t>
            </a:fld>
            <a:endParaRPr lang="pt-PT"/>
          </a:p>
        </p:txBody>
      </p:sp>
    </p:spTree>
    <p:extLst>
      <p:ext uri="{BB962C8B-B14F-4D97-AF65-F5344CB8AC3E}">
        <p14:creationId xmlns:p14="http://schemas.microsoft.com/office/powerpoint/2010/main" val="3217802"/>
      </p:ext>
    </p:extLst>
  </p:cSld>
  <p:clrMapOvr>
    <a:masterClrMapping/>
  </p:clrMapOvr>
</p:sld>
</file>

<file path=ppt/theme/theme1.xml><?xml version="1.0" encoding="utf-8"?>
<a:theme xmlns:a="http://schemas.openxmlformats.org/drawingml/2006/main" name="MODELO POWER POINT VISLAB">
  <a:themeElements>
    <a:clrScheme name="ISR TEXT COLORS">
      <a:dk1>
        <a:srgbClr val="3F3F3F"/>
      </a:dk1>
      <a:lt1>
        <a:srgbClr val="FFFFFF"/>
      </a:lt1>
      <a:dk2>
        <a:srgbClr val="595959"/>
      </a:dk2>
      <a:lt2>
        <a:srgbClr val="F2F2F2"/>
      </a:lt2>
      <a:accent1>
        <a:srgbClr val="0598CC"/>
      </a:accent1>
      <a:accent2>
        <a:srgbClr val="B2B2B2"/>
      </a:accent2>
      <a:accent3>
        <a:srgbClr val="969696"/>
      </a:accent3>
      <a:accent4>
        <a:srgbClr val="808080"/>
      </a:accent4>
      <a:accent5>
        <a:srgbClr val="5F5F5F"/>
      </a:accent5>
      <a:accent6>
        <a:srgbClr val="4D4D4D"/>
      </a:accent6>
      <a:hlink>
        <a:srgbClr val="0598CC"/>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2417</Words>
  <Application>Microsoft Office PowerPoint</Application>
  <PresentationFormat>On-screen Show (16:9)</PresentationFormat>
  <Paragraphs>123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SFRM1000</vt:lpstr>
      <vt:lpstr>Arial</vt:lpstr>
      <vt:lpstr>Calibri</vt:lpstr>
      <vt:lpstr>Cambria Math</vt:lpstr>
      <vt:lpstr>Söhne</vt:lpstr>
      <vt:lpstr>Open Sans</vt:lpstr>
      <vt:lpstr>Segoe UI</vt:lpstr>
      <vt:lpstr>MODELO POWER POINT VISLAB</vt:lpstr>
      <vt:lpstr>PowerPoint Presentation</vt:lpstr>
      <vt:lpstr>Motivation</vt:lpstr>
      <vt:lpstr>Motivation</vt:lpstr>
      <vt:lpstr>Our Aim</vt:lpstr>
      <vt:lpstr>Our Aim</vt:lpstr>
      <vt:lpstr>Proposed Model</vt:lpstr>
      <vt:lpstr>Proposed Model</vt:lpstr>
      <vt:lpstr>Proposed Model</vt:lpstr>
      <vt:lpstr>Proposed Model</vt:lpstr>
      <vt:lpstr>Results</vt:lpstr>
      <vt:lpstr>Experimental Setup</vt:lpstr>
      <vt:lpstr>Results</vt:lpstr>
      <vt:lpstr>Results</vt:lpstr>
      <vt:lpstr>Results</vt:lpstr>
      <vt:lpstr>Results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Miguel Correia</cp:lastModifiedBy>
  <cp:revision>9</cp:revision>
  <dcterms:modified xsi:type="dcterms:W3CDTF">2023-10-04T11:06:17Z</dcterms:modified>
</cp:coreProperties>
</file>